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sldIdLst>
    <p:sldId id="277" r:id="rId2"/>
    <p:sldId id="278" r:id="rId3"/>
    <p:sldId id="256" r:id="rId4"/>
    <p:sldId id="272" r:id="rId5"/>
    <p:sldId id="286" r:id="rId6"/>
    <p:sldId id="282" r:id="rId7"/>
    <p:sldId id="279" r:id="rId8"/>
    <p:sldId id="274" r:id="rId9"/>
    <p:sldId id="257" r:id="rId10"/>
    <p:sldId id="280" r:id="rId11"/>
    <p:sldId id="259" r:id="rId12"/>
    <p:sldId id="284" r:id="rId13"/>
    <p:sldId id="260" r:id="rId14"/>
    <p:sldId id="258" r:id="rId15"/>
    <p:sldId id="261" r:id="rId16"/>
    <p:sldId id="262" r:id="rId17"/>
    <p:sldId id="263" r:id="rId18"/>
    <p:sldId id="264" r:id="rId19"/>
    <p:sldId id="285" r:id="rId20"/>
    <p:sldId id="265" r:id="rId21"/>
    <p:sldId id="266" r:id="rId22"/>
    <p:sldId id="267" r:id="rId23"/>
    <p:sldId id="268" r:id="rId24"/>
    <p:sldId id="283" r:id="rId25"/>
    <p:sldId id="269" r:id="rId26"/>
    <p:sldId id="270" r:id="rId27"/>
    <p:sldId id="271" r:id="rId28"/>
    <p:sldId id="275" r:id="rId29"/>
    <p:sldId id="276" r:id="rId30"/>
    <p:sldId id="281" r:id="rId31"/>
    <p:sldId id="28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05"/>
    <p:restoredTop sz="93165"/>
  </p:normalViewPr>
  <p:slideViewPr>
    <p:cSldViewPr snapToGrid="0" snapToObjects="1">
      <p:cViewPr varScale="1">
        <p:scale>
          <a:sx n="65" d="100"/>
          <a:sy n="65" d="100"/>
        </p:scale>
        <p:origin x="1584" y="1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0EE42394-B9CB-E941-95CC-85F4ED6FA8B4}" type="datetimeFigureOut">
              <a:rPr lang="en-US" smtClean="0"/>
              <a:t>10/16/19</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1E694258-A643-6547-9935-F7537357DCE8}" type="slidenum">
              <a:rPr lang="en-US" smtClean="0"/>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44798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E42394-B9CB-E941-95CC-85F4ED6FA8B4}" type="datetimeFigureOut">
              <a:rPr lang="en-US" smtClean="0"/>
              <a:t>10/16/19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694258-A643-6547-9935-F7537357DCE8}" type="slidenum">
              <a:rPr lang="en-US" smtClean="0"/>
              <a:t>‹#›</a:t>
            </a:fld>
            <a:endParaRPr lang="en-US"/>
          </a:p>
        </p:txBody>
      </p:sp>
    </p:spTree>
    <p:extLst>
      <p:ext uri="{BB962C8B-B14F-4D97-AF65-F5344CB8AC3E}">
        <p14:creationId xmlns:p14="http://schemas.microsoft.com/office/powerpoint/2010/main" val="580953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E42394-B9CB-E941-95CC-85F4ED6FA8B4}" type="datetimeFigureOut">
              <a:rPr lang="en-US" smtClean="0"/>
              <a:t>10/16/19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694258-A643-6547-9935-F7537357DCE8}" type="slidenum">
              <a:rPr lang="en-US" smtClean="0"/>
              <a:t>‹#›</a:t>
            </a:fld>
            <a:endParaRPr lang="en-US"/>
          </a:p>
        </p:txBody>
      </p:sp>
    </p:spTree>
    <p:extLst>
      <p:ext uri="{BB962C8B-B14F-4D97-AF65-F5344CB8AC3E}">
        <p14:creationId xmlns:p14="http://schemas.microsoft.com/office/powerpoint/2010/main" val="2873104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E42394-B9CB-E941-95CC-85F4ED6FA8B4}" type="datetimeFigureOut">
              <a:rPr lang="en-US" smtClean="0"/>
              <a:t>10/16/19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694258-A643-6547-9935-F7537357DCE8}" type="slidenum">
              <a:rPr lang="en-US" smtClean="0"/>
              <a:t>‹#›</a:t>
            </a:fld>
            <a:endParaRPr lang="en-US"/>
          </a:p>
        </p:txBody>
      </p:sp>
    </p:spTree>
    <p:extLst>
      <p:ext uri="{BB962C8B-B14F-4D97-AF65-F5344CB8AC3E}">
        <p14:creationId xmlns:p14="http://schemas.microsoft.com/office/powerpoint/2010/main" val="1488567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0EE42394-B9CB-E941-95CC-85F4ED6FA8B4}" type="datetimeFigureOut">
              <a:rPr lang="en-US" smtClean="0"/>
              <a:t>10/16/19</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1E694258-A643-6547-9935-F7537357DCE8}" type="slidenum">
              <a:rPr lang="en-US" smtClean="0"/>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4754397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E42394-B9CB-E941-95CC-85F4ED6FA8B4}" type="datetimeFigureOut">
              <a:rPr lang="en-US" smtClean="0"/>
              <a:t>10/16/19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694258-A643-6547-9935-F7537357DCE8}" type="slidenum">
              <a:rPr lang="en-US" smtClean="0"/>
              <a:t>‹#›</a:t>
            </a:fld>
            <a:endParaRPr lang="en-US"/>
          </a:p>
        </p:txBody>
      </p:sp>
    </p:spTree>
    <p:extLst>
      <p:ext uri="{BB962C8B-B14F-4D97-AF65-F5344CB8AC3E}">
        <p14:creationId xmlns:p14="http://schemas.microsoft.com/office/powerpoint/2010/main" val="2686765525"/>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E42394-B9CB-E941-95CC-85F4ED6FA8B4}" type="datetimeFigureOut">
              <a:rPr lang="en-US" smtClean="0"/>
              <a:t>10/16/19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694258-A643-6547-9935-F7537357DCE8}" type="slidenum">
              <a:rPr lang="en-US" smtClean="0"/>
              <a:t>‹#›</a:t>
            </a:fld>
            <a:endParaRPr lang="en-US"/>
          </a:p>
        </p:txBody>
      </p:sp>
    </p:spTree>
    <p:extLst>
      <p:ext uri="{BB962C8B-B14F-4D97-AF65-F5344CB8AC3E}">
        <p14:creationId xmlns:p14="http://schemas.microsoft.com/office/powerpoint/2010/main" val="1941571769"/>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EE42394-B9CB-E941-95CC-85F4ED6FA8B4}" type="datetimeFigureOut">
              <a:rPr lang="en-US" smtClean="0"/>
              <a:t>10/16/19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694258-A643-6547-9935-F7537357DCE8}" type="slidenum">
              <a:rPr lang="en-US" smtClean="0"/>
              <a:t>‹#›</a:t>
            </a:fld>
            <a:endParaRPr lang="en-US"/>
          </a:p>
        </p:txBody>
      </p:sp>
    </p:spTree>
    <p:extLst>
      <p:ext uri="{BB962C8B-B14F-4D97-AF65-F5344CB8AC3E}">
        <p14:creationId xmlns:p14="http://schemas.microsoft.com/office/powerpoint/2010/main" val="109252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E42394-B9CB-E941-95CC-85F4ED6FA8B4}" type="datetimeFigureOut">
              <a:rPr lang="en-US" smtClean="0"/>
              <a:t>10/16/19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694258-A643-6547-9935-F7537357DCE8}" type="slidenum">
              <a:rPr lang="en-US" smtClean="0"/>
              <a:t>‹#›</a:t>
            </a:fld>
            <a:endParaRPr lang="en-US"/>
          </a:p>
        </p:txBody>
      </p:sp>
    </p:spTree>
    <p:extLst>
      <p:ext uri="{BB962C8B-B14F-4D97-AF65-F5344CB8AC3E}">
        <p14:creationId xmlns:p14="http://schemas.microsoft.com/office/powerpoint/2010/main" val="4044958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0EE42394-B9CB-E941-95CC-85F4ED6FA8B4}" type="datetimeFigureOut">
              <a:rPr lang="en-US" smtClean="0"/>
              <a:t>10/16/19</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1E694258-A643-6547-9935-F7537357DCE8}"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87214730"/>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0EE42394-B9CB-E941-95CC-85F4ED6FA8B4}" type="datetimeFigureOut">
              <a:rPr lang="en-US" smtClean="0"/>
              <a:t>10/16/19</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1E694258-A643-6547-9935-F7537357DCE8}" type="slidenum">
              <a:rPr lang="en-US" smtClean="0"/>
              <a:t>‹#›</a:t>
            </a:fld>
            <a:endParaRPr lang="en-US"/>
          </a:p>
        </p:txBody>
      </p:sp>
    </p:spTree>
    <p:extLst>
      <p:ext uri="{BB962C8B-B14F-4D97-AF65-F5344CB8AC3E}">
        <p14:creationId xmlns:p14="http://schemas.microsoft.com/office/powerpoint/2010/main" val="398662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0EE42394-B9CB-E941-95CC-85F4ED6FA8B4}" type="datetimeFigureOut">
              <a:rPr lang="en-US" smtClean="0"/>
              <a:t>10/16/19</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1E694258-A643-6547-9935-F7537357DCE8}"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7675357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500queerscientist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forms.gle/q4b5fd6UytNRoCqa9"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689F2-1C58-6843-9DE1-56205145B640}"/>
              </a:ext>
            </a:extLst>
          </p:cNvPr>
          <p:cNvSpPr>
            <a:spLocks noGrp="1"/>
          </p:cNvSpPr>
          <p:nvPr>
            <p:ph type="title"/>
          </p:nvPr>
        </p:nvSpPr>
        <p:spPr/>
        <p:txBody>
          <a:bodyPr/>
          <a:lstStyle/>
          <a:p>
            <a:r>
              <a:rPr lang="en-US" dirty="0"/>
              <a:t>Do Now: What does a scientist look like?  </a:t>
            </a:r>
          </a:p>
        </p:txBody>
      </p:sp>
      <p:sp>
        <p:nvSpPr>
          <p:cNvPr id="3" name="Content Placeholder 2">
            <a:extLst>
              <a:ext uri="{FF2B5EF4-FFF2-40B4-BE49-F238E27FC236}">
                <a16:creationId xmlns:a16="http://schemas.microsoft.com/office/drawing/2014/main" id="{05DBB34E-679E-F94D-A3DF-5C6C12B37F3A}"/>
              </a:ext>
            </a:extLst>
          </p:cNvPr>
          <p:cNvSpPr>
            <a:spLocks noGrp="1"/>
          </p:cNvSpPr>
          <p:nvPr>
            <p:ph idx="1"/>
          </p:nvPr>
        </p:nvSpPr>
        <p:spPr>
          <a:xfrm>
            <a:off x="1251677" y="2286001"/>
            <a:ext cx="10536131" cy="3593591"/>
          </a:xfrm>
        </p:spPr>
        <p:txBody>
          <a:bodyPr>
            <a:normAutofit/>
          </a:bodyPr>
          <a:lstStyle/>
          <a:p>
            <a:r>
              <a:rPr lang="en-US" sz="4000" dirty="0"/>
              <a:t>Sketch your idea on a piece of paper (2 min)</a:t>
            </a:r>
          </a:p>
          <a:p>
            <a:r>
              <a:rPr lang="en-US" sz="4000" dirty="0"/>
              <a:t>Think-pair-share: Discuss your drawing with a person sitting next to you.  Are there any patterns that came up in these drawings? (2 min) </a:t>
            </a:r>
          </a:p>
        </p:txBody>
      </p:sp>
    </p:spTree>
    <p:extLst>
      <p:ext uri="{BB962C8B-B14F-4D97-AF65-F5344CB8AC3E}">
        <p14:creationId xmlns:p14="http://schemas.microsoft.com/office/powerpoint/2010/main" val="2406856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049849-D491-AC42-80DB-79D2E32A1635}"/>
              </a:ext>
            </a:extLst>
          </p:cNvPr>
          <p:cNvPicPr>
            <a:picLocks noChangeAspect="1"/>
          </p:cNvPicPr>
          <p:nvPr/>
        </p:nvPicPr>
        <p:blipFill>
          <a:blip r:embed="rId2"/>
          <a:stretch>
            <a:fillRect/>
          </a:stretch>
        </p:blipFill>
        <p:spPr>
          <a:xfrm>
            <a:off x="1868557" y="767110"/>
            <a:ext cx="9561443" cy="6090890"/>
          </a:xfrm>
          <a:prstGeom prst="rect">
            <a:avLst/>
          </a:prstGeom>
        </p:spPr>
      </p:pic>
      <p:sp>
        <p:nvSpPr>
          <p:cNvPr id="5" name="Content Placeholder 2">
            <a:extLst>
              <a:ext uri="{FF2B5EF4-FFF2-40B4-BE49-F238E27FC236}">
                <a16:creationId xmlns:a16="http://schemas.microsoft.com/office/drawing/2014/main" id="{B81B92D8-7FA8-7A4A-AD7F-292CC1D59998}"/>
              </a:ext>
            </a:extLst>
          </p:cNvPr>
          <p:cNvSpPr txBox="1">
            <a:spLocks/>
          </p:cNvSpPr>
          <p:nvPr/>
        </p:nvSpPr>
        <p:spPr>
          <a:xfrm>
            <a:off x="873991" y="218964"/>
            <a:ext cx="11337887" cy="359359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en-US" sz="2500" dirty="0"/>
              <a:t>“</a:t>
            </a:r>
            <a:r>
              <a:rPr lang="en-US" sz="2500" b="1" i="1" dirty="0"/>
              <a:t>quantitative yellow, quantitative orange, quantitative green, quantitative red</a:t>
            </a:r>
            <a:r>
              <a:rPr lang="en-US" sz="2500" b="1" dirty="0"/>
              <a:t>”</a:t>
            </a:r>
          </a:p>
        </p:txBody>
      </p:sp>
    </p:spTree>
    <p:extLst>
      <p:ext uri="{BB962C8B-B14F-4D97-AF65-F5344CB8AC3E}">
        <p14:creationId xmlns:p14="http://schemas.microsoft.com/office/powerpoint/2010/main" val="2890511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FA31-55FA-7E45-A1B2-2F424829194F}"/>
              </a:ext>
            </a:extLst>
          </p:cNvPr>
          <p:cNvSpPr>
            <a:spLocks noGrp="1"/>
          </p:cNvSpPr>
          <p:nvPr>
            <p:ph type="title"/>
          </p:nvPr>
        </p:nvSpPr>
        <p:spPr/>
        <p:txBody>
          <a:bodyPr/>
          <a:lstStyle/>
          <a:p>
            <a:r>
              <a:rPr lang="en-US" dirty="0"/>
              <a:t>Puzzle Number 2 - hypothesis</a:t>
            </a:r>
          </a:p>
        </p:txBody>
      </p:sp>
      <p:sp>
        <p:nvSpPr>
          <p:cNvPr id="3" name="Content Placeholder 2">
            <a:extLst>
              <a:ext uri="{FF2B5EF4-FFF2-40B4-BE49-F238E27FC236}">
                <a16:creationId xmlns:a16="http://schemas.microsoft.com/office/drawing/2014/main" id="{BA5F9229-F185-0445-B3C5-3E7D4DE167EE}"/>
              </a:ext>
            </a:extLst>
          </p:cNvPr>
          <p:cNvSpPr>
            <a:spLocks noGrp="1"/>
          </p:cNvSpPr>
          <p:nvPr>
            <p:ph idx="1"/>
          </p:nvPr>
        </p:nvSpPr>
        <p:spPr>
          <a:xfrm>
            <a:off x="1251678" y="1490871"/>
            <a:ext cx="10178322" cy="5108712"/>
          </a:xfrm>
        </p:spPr>
        <p:txBody>
          <a:bodyPr>
            <a:normAutofit/>
          </a:bodyPr>
          <a:lstStyle/>
          <a:p>
            <a:r>
              <a:rPr lang="en-US" sz="3100" dirty="0"/>
              <a:t>Once you have observed something - asking good questions is very important in the inquiry process. </a:t>
            </a:r>
          </a:p>
          <a:p>
            <a:r>
              <a:rPr lang="en-US" sz="3100" dirty="0"/>
              <a:t>For this next puzzle, use the Pigpen Cipher below to decode the statement. The cipher will tell you what word to enter into the google form.  Make sure to use capital letters only. </a:t>
            </a:r>
          </a:p>
        </p:txBody>
      </p:sp>
      <p:pic>
        <p:nvPicPr>
          <p:cNvPr id="4" name="Picture 3">
            <a:extLst>
              <a:ext uri="{FF2B5EF4-FFF2-40B4-BE49-F238E27FC236}">
                <a16:creationId xmlns:a16="http://schemas.microsoft.com/office/drawing/2014/main" id="{FC0788EF-E5AE-5747-9A68-9A235296907E}"/>
              </a:ext>
            </a:extLst>
          </p:cNvPr>
          <p:cNvPicPr>
            <a:picLocks noChangeAspect="1"/>
          </p:cNvPicPr>
          <p:nvPr/>
        </p:nvPicPr>
        <p:blipFill>
          <a:blip r:embed="rId2"/>
          <a:stretch>
            <a:fillRect/>
          </a:stretch>
        </p:blipFill>
        <p:spPr>
          <a:xfrm>
            <a:off x="1251678" y="4391661"/>
            <a:ext cx="2271750" cy="2406705"/>
          </a:xfrm>
          <a:prstGeom prst="rect">
            <a:avLst/>
          </a:prstGeom>
        </p:spPr>
      </p:pic>
      <p:pic>
        <p:nvPicPr>
          <p:cNvPr id="5" name="Picture 4">
            <a:extLst>
              <a:ext uri="{FF2B5EF4-FFF2-40B4-BE49-F238E27FC236}">
                <a16:creationId xmlns:a16="http://schemas.microsoft.com/office/drawing/2014/main" id="{990234B3-23E6-704B-8996-B522ED531DEA}"/>
              </a:ext>
            </a:extLst>
          </p:cNvPr>
          <p:cNvPicPr>
            <a:picLocks noChangeAspect="1"/>
          </p:cNvPicPr>
          <p:nvPr/>
        </p:nvPicPr>
        <p:blipFill>
          <a:blip r:embed="rId3"/>
          <a:stretch>
            <a:fillRect/>
          </a:stretch>
        </p:blipFill>
        <p:spPr>
          <a:xfrm>
            <a:off x="3762512" y="4407800"/>
            <a:ext cx="2200966" cy="2409479"/>
          </a:xfrm>
          <a:prstGeom prst="rect">
            <a:avLst/>
          </a:prstGeom>
        </p:spPr>
      </p:pic>
      <p:pic>
        <p:nvPicPr>
          <p:cNvPr id="6" name="Picture 5">
            <a:extLst>
              <a:ext uri="{FF2B5EF4-FFF2-40B4-BE49-F238E27FC236}">
                <a16:creationId xmlns:a16="http://schemas.microsoft.com/office/drawing/2014/main" id="{1D875D51-B452-EE4A-9758-0B98D489AB44}"/>
              </a:ext>
            </a:extLst>
          </p:cNvPr>
          <p:cNvPicPr>
            <a:picLocks noChangeAspect="1"/>
          </p:cNvPicPr>
          <p:nvPr/>
        </p:nvPicPr>
        <p:blipFill>
          <a:blip r:embed="rId4"/>
          <a:stretch>
            <a:fillRect/>
          </a:stretch>
        </p:blipFill>
        <p:spPr>
          <a:xfrm>
            <a:off x="6161934" y="4615589"/>
            <a:ext cx="2781300" cy="1993900"/>
          </a:xfrm>
          <a:prstGeom prst="rect">
            <a:avLst/>
          </a:prstGeom>
        </p:spPr>
      </p:pic>
      <p:pic>
        <p:nvPicPr>
          <p:cNvPr id="7" name="Picture 6">
            <a:extLst>
              <a:ext uri="{FF2B5EF4-FFF2-40B4-BE49-F238E27FC236}">
                <a16:creationId xmlns:a16="http://schemas.microsoft.com/office/drawing/2014/main" id="{B83A2700-09A3-1641-96F7-589F5DC12DBD}"/>
              </a:ext>
            </a:extLst>
          </p:cNvPr>
          <p:cNvPicPr>
            <a:picLocks noChangeAspect="1"/>
          </p:cNvPicPr>
          <p:nvPr/>
        </p:nvPicPr>
        <p:blipFill>
          <a:blip r:embed="rId5"/>
          <a:stretch>
            <a:fillRect/>
          </a:stretch>
        </p:blipFill>
        <p:spPr>
          <a:xfrm>
            <a:off x="9209935" y="4585236"/>
            <a:ext cx="2438400" cy="2019300"/>
          </a:xfrm>
          <a:prstGeom prst="rect">
            <a:avLst/>
          </a:prstGeom>
        </p:spPr>
      </p:pic>
    </p:spTree>
    <p:extLst>
      <p:ext uri="{BB962C8B-B14F-4D97-AF65-F5344CB8AC3E}">
        <p14:creationId xmlns:p14="http://schemas.microsoft.com/office/powerpoint/2010/main" val="4139970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6ECAE5-3F92-E547-A7C2-E318FF22BE0B}"/>
              </a:ext>
            </a:extLst>
          </p:cNvPr>
          <p:cNvPicPr>
            <a:picLocks noChangeAspect="1"/>
          </p:cNvPicPr>
          <p:nvPr/>
        </p:nvPicPr>
        <p:blipFill>
          <a:blip r:embed="rId2"/>
          <a:stretch>
            <a:fillRect/>
          </a:stretch>
        </p:blipFill>
        <p:spPr>
          <a:xfrm>
            <a:off x="3052141" y="201811"/>
            <a:ext cx="8715789" cy="6656189"/>
          </a:xfrm>
          <a:prstGeom prst="rect">
            <a:avLst/>
          </a:prstGeom>
        </p:spPr>
      </p:pic>
      <p:sp>
        <p:nvSpPr>
          <p:cNvPr id="5" name="TextBox 4">
            <a:extLst>
              <a:ext uri="{FF2B5EF4-FFF2-40B4-BE49-F238E27FC236}">
                <a16:creationId xmlns:a16="http://schemas.microsoft.com/office/drawing/2014/main" id="{8542026C-B401-F34A-B154-2532380D0411}"/>
              </a:ext>
            </a:extLst>
          </p:cNvPr>
          <p:cNvSpPr txBox="1"/>
          <p:nvPr/>
        </p:nvSpPr>
        <p:spPr>
          <a:xfrm>
            <a:off x="775253" y="59635"/>
            <a:ext cx="2067339" cy="1477328"/>
          </a:xfrm>
          <a:prstGeom prst="rect">
            <a:avLst/>
          </a:prstGeom>
          <a:noFill/>
        </p:spPr>
        <p:txBody>
          <a:bodyPr wrap="square" rtlCol="0">
            <a:spAutoFit/>
          </a:bodyPr>
          <a:lstStyle/>
          <a:p>
            <a:pPr algn="ctr"/>
            <a:r>
              <a:rPr lang="en-US" sz="3000" b="1" dirty="0"/>
              <a:t>Pigpen Code To Crack: </a:t>
            </a:r>
          </a:p>
        </p:txBody>
      </p:sp>
      <p:pic>
        <p:nvPicPr>
          <p:cNvPr id="6" name="Picture 5">
            <a:extLst>
              <a:ext uri="{FF2B5EF4-FFF2-40B4-BE49-F238E27FC236}">
                <a16:creationId xmlns:a16="http://schemas.microsoft.com/office/drawing/2014/main" id="{FDC5BE8B-76FD-EB46-8A14-84BD4F6CCEE2}"/>
              </a:ext>
            </a:extLst>
          </p:cNvPr>
          <p:cNvPicPr>
            <a:picLocks noChangeAspect="1"/>
          </p:cNvPicPr>
          <p:nvPr/>
        </p:nvPicPr>
        <p:blipFill>
          <a:blip r:embed="rId3"/>
          <a:stretch>
            <a:fillRect/>
          </a:stretch>
        </p:blipFill>
        <p:spPr>
          <a:xfrm>
            <a:off x="11303553" y="6065907"/>
            <a:ext cx="279400" cy="292100"/>
          </a:xfrm>
          <a:prstGeom prst="rect">
            <a:avLst/>
          </a:prstGeom>
        </p:spPr>
      </p:pic>
    </p:spTree>
    <p:extLst>
      <p:ext uri="{BB962C8B-B14F-4D97-AF65-F5344CB8AC3E}">
        <p14:creationId xmlns:p14="http://schemas.microsoft.com/office/powerpoint/2010/main" val="2979593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FA31-55FA-7E45-A1B2-2F424829194F}"/>
              </a:ext>
            </a:extLst>
          </p:cNvPr>
          <p:cNvSpPr>
            <a:spLocks noGrp="1"/>
          </p:cNvSpPr>
          <p:nvPr>
            <p:ph type="title"/>
          </p:nvPr>
        </p:nvSpPr>
        <p:spPr>
          <a:xfrm>
            <a:off x="1251677" y="382385"/>
            <a:ext cx="10595765" cy="1492132"/>
          </a:xfrm>
        </p:spPr>
        <p:txBody>
          <a:bodyPr/>
          <a:lstStyle/>
          <a:p>
            <a:r>
              <a:rPr lang="en-US" dirty="0"/>
              <a:t>Puzzle Number 3 – Data Collection</a:t>
            </a:r>
          </a:p>
        </p:txBody>
      </p:sp>
      <p:sp>
        <p:nvSpPr>
          <p:cNvPr id="3" name="Content Placeholder 2">
            <a:extLst>
              <a:ext uri="{FF2B5EF4-FFF2-40B4-BE49-F238E27FC236}">
                <a16:creationId xmlns:a16="http://schemas.microsoft.com/office/drawing/2014/main" id="{BA5F9229-F185-0445-B3C5-3E7D4DE167EE}"/>
              </a:ext>
            </a:extLst>
          </p:cNvPr>
          <p:cNvSpPr>
            <a:spLocks noGrp="1"/>
          </p:cNvSpPr>
          <p:nvPr>
            <p:ph idx="1"/>
          </p:nvPr>
        </p:nvSpPr>
        <p:spPr>
          <a:xfrm>
            <a:off x="933624" y="1133065"/>
            <a:ext cx="10960202" cy="5844205"/>
          </a:xfrm>
        </p:spPr>
        <p:txBody>
          <a:bodyPr>
            <a:normAutofit fontScale="47500" lnSpcReduction="20000"/>
          </a:bodyPr>
          <a:lstStyle/>
          <a:p>
            <a:pPr marL="0" indent="0" algn="ctr">
              <a:buNone/>
            </a:pPr>
            <a:r>
              <a:rPr lang="en-US" sz="5600" i="1" dirty="0"/>
              <a:t>Normally in the scientific method you would set up an </a:t>
            </a:r>
            <a:r>
              <a:rPr lang="en-US" sz="5600" b="1" i="1" dirty="0"/>
              <a:t>experiment</a:t>
            </a:r>
            <a:r>
              <a:rPr lang="en-US" sz="5600" i="1" dirty="0"/>
              <a:t> at this point – but lets make sure we understand ideas first and we can circle back to this later.</a:t>
            </a:r>
          </a:p>
          <a:p>
            <a:pPr marL="0" indent="0">
              <a:buNone/>
            </a:pPr>
            <a:r>
              <a:rPr lang="en-US" sz="5600" b="1" dirty="0"/>
              <a:t>                      </a:t>
            </a:r>
            <a:r>
              <a:rPr lang="en-US" sz="5600" b="1" u="sng" dirty="0"/>
              <a:t>Observation Versus Inference Statements</a:t>
            </a:r>
            <a:endParaRPr lang="en-US" sz="5600" dirty="0"/>
          </a:p>
          <a:p>
            <a:r>
              <a:rPr lang="en-US" sz="5600" i="1" dirty="0"/>
              <a:t>Observations</a:t>
            </a:r>
            <a:r>
              <a:rPr lang="en-US" sz="5600" dirty="0"/>
              <a:t> are events you observe by using senses (touch, sight, taste, sound, smell, etc.)  to gather facts.  These are used to qualitatively describe or measure using facts.   </a:t>
            </a:r>
          </a:p>
          <a:p>
            <a:endParaRPr lang="en-US" sz="5600" dirty="0"/>
          </a:p>
          <a:p>
            <a:r>
              <a:rPr lang="en-US" sz="5600" i="1" dirty="0"/>
              <a:t>Inference</a:t>
            </a:r>
            <a:r>
              <a:rPr lang="en-US" sz="5600" dirty="0"/>
              <a:t> is the connections you might make because of those events, and can be used to explain something.  </a:t>
            </a:r>
          </a:p>
          <a:p>
            <a:pPr marL="0" indent="0">
              <a:buNone/>
            </a:pPr>
            <a:endParaRPr lang="en-US" sz="5600" dirty="0"/>
          </a:p>
          <a:p>
            <a:pPr marL="0" indent="0" algn="ctr">
              <a:buNone/>
            </a:pPr>
            <a:r>
              <a:rPr lang="en-US" sz="5600" b="1" u="sng" dirty="0"/>
              <a:t>Quantitative Versus Qualitative Data</a:t>
            </a:r>
          </a:p>
          <a:p>
            <a:r>
              <a:rPr lang="en-US" sz="5600" dirty="0"/>
              <a:t>Quantitative data are represented with numbers</a:t>
            </a:r>
          </a:p>
          <a:p>
            <a:r>
              <a:rPr lang="en-US" sz="5600" dirty="0"/>
              <a:t>Qualitative data are descriptive. </a:t>
            </a:r>
          </a:p>
        </p:txBody>
      </p:sp>
    </p:spTree>
    <p:extLst>
      <p:ext uri="{BB962C8B-B14F-4D97-AF65-F5344CB8AC3E}">
        <p14:creationId xmlns:p14="http://schemas.microsoft.com/office/powerpoint/2010/main" val="2483166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96B6B3-FF90-A049-A36B-510B71AEF954}"/>
              </a:ext>
            </a:extLst>
          </p:cNvPr>
          <p:cNvSpPr>
            <a:spLocks noGrp="1"/>
          </p:cNvSpPr>
          <p:nvPr>
            <p:ph idx="1"/>
          </p:nvPr>
        </p:nvSpPr>
        <p:spPr>
          <a:xfrm>
            <a:off x="874643" y="0"/>
            <a:ext cx="10681252" cy="1292086"/>
          </a:xfrm>
        </p:spPr>
        <p:txBody>
          <a:bodyPr>
            <a:normAutofit fontScale="47500" lnSpcReduction="20000"/>
          </a:bodyPr>
          <a:lstStyle/>
          <a:p>
            <a:pPr algn="ctr"/>
            <a:r>
              <a:rPr lang="en-US" sz="5600" dirty="0"/>
              <a:t>To unlock this puzzle and move forward, your group must look at the image provided and answer the questions on the next page. </a:t>
            </a:r>
          </a:p>
          <a:p>
            <a:pPr marL="0" indent="0" algn="ctr">
              <a:buNone/>
            </a:pPr>
            <a:r>
              <a:rPr lang="en-US" sz="5600" dirty="0"/>
              <a:t> </a:t>
            </a:r>
          </a:p>
          <a:p>
            <a:pPr algn="ctr"/>
            <a:endParaRPr lang="en-US" dirty="0"/>
          </a:p>
        </p:txBody>
      </p:sp>
      <p:pic>
        <p:nvPicPr>
          <p:cNvPr id="2" name="Picture 1">
            <a:extLst>
              <a:ext uri="{FF2B5EF4-FFF2-40B4-BE49-F238E27FC236}">
                <a16:creationId xmlns:a16="http://schemas.microsoft.com/office/drawing/2014/main" id="{D91F314B-A4CF-9B41-A163-F58AB14D11EE}"/>
              </a:ext>
            </a:extLst>
          </p:cNvPr>
          <p:cNvPicPr>
            <a:picLocks noChangeAspect="1"/>
          </p:cNvPicPr>
          <p:nvPr/>
        </p:nvPicPr>
        <p:blipFill>
          <a:blip r:embed="rId2"/>
          <a:stretch>
            <a:fillRect/>
          </a:stretch>
        </p:blipFill>
        <p:spPr>
          <a:xfrm>
            <a:off x="2663686" y="814323"/>
            <a:ext cx="7536069" cy="6111281"/>
          </a:xfrm>
          <a:prstGeom prst="rect">
            <a:avLst/>
          </a:prstGeom>
        </p:spPr>
      </p:pic>
    </p:spTree>
    <p:extLst>
      <p:ext uri="{BB962C8B-B14F-4D97-AF65-F5344CB8AC3E}">
        <p14:creationId xmlns:p14="http://schemas.microsoft.com/office/powerpoint/2010/main" val="3572203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CF3C89-7E10-404A-8059-E4190D09EBDC}"/>
              </a:ext>
            </a:extLst>
          </p:cNvPr>
          <p:cNvSpPr>
            <a:spLocks noGrp="1"/>
          </p:cNvSpPr>
          <p:nvPr>
            <p:ph idx="1"/>
          </p:nvPr>
        </p:nvSpPr>
        <p:spPr>
          <a:xfrm>
            <a:off x="1351722" y="218661"/>
            <a:ext cx="10078278" cy="6639339"/>
          </a:xfrm>
        </p:spPr>
        <p:txBody>
          <a:bodyPr>
            <a:normAutofit fontScale="92500" lnSpcReduction="10000"/>
          </a:bodyPr>
          <a:lstStyle/>
          <a:p>
            <a:pPr marL="0" indent="0">
              <a:buNone/>
            </a:pPr>
            <a:r>
              <a:rPr lang="en-US" sz="2300" dirty="0"/>
              <a:t>For 1-8: Write “O” for statements that are observations and “I” for statements that are inference.  </a:t>
            </a:r>
          </a:p>
          <a:p>
            <a:pPr marL="0" indent="0">
              <a:buNone/>
            </a:pPr>
            <a:r>
              <a:rPr lang="en-US" sz="2300" dirty="0"/>
              <a:t>For 9-10: Write “A” for Quantitative and “B” for Qualitative data. </a:t>
            </a:r>
          </a:p>
          <a:p>
            <a:pPr marL="0" indent="0">
              <a:buNone/>
            </a:pPr>
            <a:r>
              <a:rPr lang="en-US" sz="2300" dirty="0"/>
              <a:t>On the google form make sure to answer the questions in order and make sure to capitalize the letters when entering them.  Leave no spaces!</a:t>
            </a:r>
          </a:p>
          <a:p>
            <a:pPr marL="0" indent="0">
              <a:buNone/>
            </a:pPr>
            <a:r>
              <a:rPr lang="en-US" sz="2300" dirty="0"/>
              <a:t> </a:t>
            </a:r>
          </a:p>
          <a:p>
            <a:pPr marL="0" lvl="0" indent="0">
              <a:buNone/>
            </a:pPr>
            <a:r>
              <a:rPr lang="en-US" sz="2300" dirty="0"/>
              <a:t>1. The zombie walked with a limp. ___</a:t>
            </a:r>
          </a:p>
          <a:p>
            <a:pPr marL="0" lvl="0" indent="0">
              <a:buNone/>
            </a:pPr>
            <a:r>
              <a:rPr lang="en-US" sz="2300" dirty="0"/>
              <a:t>2. The runner was running away from the zombie. ___</a:t>
            </a:r>
          </a:p>
          <a:p>
            <a:pPr marL="0" lvl="0" indent="0">
              <a:buNone/>
            </a:pPr>
            <a:r>
              <a:rPr lang="en-US" sz="2300" dirty="0"/>
              <a:t>3. Reptiles can be found in the pond. ___</a:t>
            </a:r>
          </a:p>
          <a:p>
            <a:pPr marL="0" lvl="0" indent="0">
              <a:buNone/>
            </a:pPr>
            <a:r>
              <a:rPr lang="en-US" sz="2300" dirty="0"/>
              <a:t>4. The zombie has 2 legs. ___</a:t>
            </a:r>
          </a:p>
          <a:p>
            <a:pPr marL="0" lvl="0" indent="0">
              <a:buNone/>
            </a:pPr>
            <a:r>
              <a:rPr lang="en-US" sz="2300" dirty="0"/>
              <a:t>5. The zombie can’t swim and will drown if it falls in the water. ___</a:t>
            </a:r>
          </a:p>
          <a:p>
            <a:pPr marL="0" lvl="0" indent="0">
              <a:buNone/>
            </a:pPr>
            <a:r>
              <a:rPr lang="en-US" sz="2300" dirty="0"/>
              <a:t>6. There is one zombie.  ___</a:t>
            </a:r>
          </a:p>
          <a:p>
            <a:pPr marL="0" lvl="0" indent="0">
              <a:buNone/>
            </a:pPr>
            <a:r>
              <a:rPr lang="en-US" sz="2300" dirty="0"/>
              <a:t>7. The pond water is cool.  ___</a:t>
            </a:r>
          </a:p>
          <a:p>
            <a:pPr marL="0" lvl="0" indent="0">
              <a:buNone/>
            </a:pPr>
            <a:r>
              <a:rPr lang="en-US" sz="2300" dirty="0"/>
              <a:t>8. There are aquatic plants in the pond. ___</a:t>
            </a:r>
          </a:p>
          <a:p>
            <a:pPr marL="0" lvl="0" indent="0">
              <a:buNone/>
            </a:pPr>
            <a:r>
              <a:rPr lang="en-US" sz="2300" dirty="0"/>
              <a:t>9. What kind of data does question 4 use? ___</a:t>
            </a:r>
          </a:p>
          <a:p>
            <a:pPr marL="0" indent="0">
              <a:buNone/>
            </a:pPr>
            <a:r>
              <a:rPr lang="en-US" sz="2300" dirty="0"/>
              <a:t>10. What kind of data does question 8 use? ___</a:t>
            </a:r>
          </a:p>
          <a:p>
            <a:pPr marL="0" lvl="0" indent="0">
              <a:buNone/>
            </a:pPr>
            <a:endParaRPr lang="en-US" sz="2300" dirty="0"/>
          </a:p>
          <a:p>
            <a:endParaRPr lang="en-US" dirty="0"/>
          </a:p>
        </p:txBody>
      </p:sp>
    </p:spTree>
    <p:extLst>
      <p:ext uri="{BB962C8B-B14F-4D97-AF65-F5344CB8AC3E}">
        <p14:creationId xmlns:p14="http://schemas.microsoft.com/office/powerpoint/2010/main" val="3298642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FA31-55FA-7E45-A1B2-2F424829194F}"/>
              </a:ext>
            </a:extLst>
          </p:cNvPr>
          <p:cNvSpPr>
            <a:spLocks noGrp="1"/>
          </p:cNvSpPr>
          <p:nvPr>
            <p:ph type="title"/>
          </p:nvPr>
        </p:nvSpPr>
        <p:spPr>
          <a:xfrm>
            <a:off x="1251677" y="382385"/>
            <a:ext cx="10595765" cy="1492132"/>
          </a:xfrm>
        </p:spPr>
        <p:txBody>
          <a:bodyPr/>
          <a:lstStyle/>
          <a:p>
            <a:r>
              <a:rPr lang="en-US" dirty="0"/>
              <a:t>Puzzle Number 4 – Representing data</a:t>
            </a:r>
          </a:p>
        </p:txBody>
      </p:sp>
      <p:sp>
        <p:nvSpPr>
          <p:cNvPr id="3" name="Content Placeholder 2">
            <a:extLst>
              <a:ext uri="{FF2B5EF4-FFF2-40B4-BE49-F238E27FC236}">
                <a16:creationId xmlns:a16="http://schemas.microsoft.com/office/drawing/2014/main" id="{BA5F9229-F185-0445-B3C5-3E7D4DE167EE}"/>
              </a:ext>
            </a:extLst>
          </p:cNvPr>
          <p:cNvSpPr>
            <a:spLocks noGrp="1"/>
          </p:cNvSpPr>
          <p:nvPr>
            <p:ph idx="1"/>
          </p:nvPr>
        </p:nvSpPr>
        <p:spPr>
          <a:xfrm>
            <a:off x="1052894" y="1814883"/>
            <a:ext cx="10595765" cy="5526155"/>
          </a:xfrm>
        </p:spPr>
        <p:txBody>
          <a:bodyPr>
            <a:normAutofit/>
          </a:bodyPr>
          <a:lstStyle/>
          <a:p>
            <a:r>
              <a:rPr lang="en-US" sz="3100" dirty="0"/>
              <a:t>A </a:t>
            </a:r>
            <a:r>
              <a:rPr lang="en-US" sz="3100" i="1" dirty="0"/>
              <a:t>line graph</a:t>
            </a:r>
            <a:r>
              <a:rPr lang="en-US" sz="3100" dirty="0"/>
              <a:t>, is used to visualize the value of same thing with a range of options or something over time. </a:t>
            </a:r>
          </a:p>
          <a:p>
            <a:r>
              <a:rPr lang="en-US" sz="3100" dirty="0"/>
              <a:t>A </a:t>
            </a:r>
            <a:r>
              <a:rPr lang="en-US" sz="3100" i="1" dirty="0"/>
              <a:t>bar graph</a:t>
            </a:r>
            <a:r>
              <a:rPr lang="en-US" sz="3100" dirty="0"/>
              <a:t>, is used to compare different set or categories of data. </a:t>
            </a:r>
          </a:p>
          <a:p>
            <a:r>
              <a:rPr lang="en-US" sz="3100" dirty="0"/>
              <a:t>Look at the following data examples.  Choose whether the best representation of the data would be a line graph or a bar graph.</a:t>
            </a:r>
          </a:p>
          <a:p>
            <a:r>
              <a:rPr lang="en-US" sz="3100" dirty="0"/>
              <a:t>For a line graph use the capital letter L.  For a bar graph use the capital letter B.  Put these in numerical order, use capital lettering, without spaces in the google form. </a:t>
            </a:r>
          </a:p>
          <a:p>
            <a:endParaRPr lang="en-US" dirty="0"/>
          </a:p>
        </p:txBody>
      </p:sp>
    </p:spTree>
    <p:extLst>
      <p:ext uri="{BB962C8B-B14F-4D97-AF65-F5344CB8AC3E}">
        <p14:creationId xmlns:p14="http://schemas.microsoft.com/office/powerpoint/2010/main" val="4042553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E307F1-85F0-1849-B57E-33DD501A8875}"/>
              </a:ext>
            </a:extLst>
          </p:cNvPr>
          <p:cNvPicPr>
            <a:picLocks noChangeAspect="1"/>
          </p:cNvPicPr>
          <p:nvPr/>
        </p:nvPicPr>
        <p:blipFill>
          <a:blip r:embed="rId2"/>
          <a:stretch>
            <a:fillRect/>
          </a:stretch>
        </p:blipFill>
        <p:spPr>
          <a:xfrm>
            <a:off x="1674467" y="249561"/>
            <a:ext cx="4787900" cy="1562100"/>
          </a:xfrm>
          <a:prstGeom prst="rect">
            <a:avLst/>
          </a:prstGeom>
        </p:spPr>
      </p:pic>
      <p:sp>
        <p:nvSpPr>
          <p:cNvPr id="5" name="TextBox 4">
            <a:extLst>
              <a:ext uri="{FF2B5EF4-FFF2-40B4-BE49-F238E27FC236}">
                <a16:creationId xmlns:a16="http://schemas.microsoft.com/office/drawing/2014/main" id="{30B437B9-1808-AB4B-A256-14DEF54725AE}"/>
              </a:ext>
            </a:extLst>
          </p:cNvPr>
          <p:cNvSpPr txBox="1"/>
          <p:nvPr/>
        </p:nvSpPr>
        <p:spPr>
          <a:xfrm>
            <a:off x="1252329" y="207043"/>
            <a:ext cx="636104" cy="477054"/>
          </a:xfrm>
          <a:prstGeom prst="rect">
            <a:avLst/>
          </a:prstGeom>
          <a:noFill/>
        </p:spPr>
        <p:txBody>
          <a:bodyPr wrap="square" rtlCol="0">
            <a:spAutoFit/>
          </a:bodyPr>
          <a:lstStyle/>
          <a:p>
            <a:r>
              <a:rPr lang="en-US" sz="2500" dirty="0"/>
              <a:t>1. </a:t>
            </a:r>
          </a:p>
        </p:txBody>
      </p:sp>
      <p:sp>
        <p:nvSpPr>
          <p:cNvPr id="6" name="TextBox 5">
            <a:extLst>
              <a:ext uri="{FF2B5EF4-FFF2-40B4-BE49-F238E27FC236}">
                <a16:creationId xmlns:a16="http://schemas.microsoft.com/office/drawing/2014/main" id="{0353C5AA-F7EB-FC4B-AAB7-02CB488E003B}"/>
              </a:ext>
            </a:extLst>
          </p:cNvPr>
          <p:cNvSpPr txBox="1"/>
          <p:nvPr/>
        </p:nvSpPr>
        <p:spPr>
          <a:xfrm>
            <a:off x="1252329" y="1913841"/>
            <a:ext cx="636104" cy="477054"/>
          </a:xfrm>
          <a:prstGeom prst="rect">
            <a:avLst/>
          </a:prstGeom>
          <a:noFill/>
        </p:spPr>
        <p:txBody>
          <a:bodyPr wrap="square" rtlCol="0">
            <a:spAutoFit/>
          </a:bodyPr>
          <a:lstStyle/>
          <a:p>
            <a:r>
              <a:rPr lang="en-US" sz="2500" dirty="0"/>
              <a:t>2. </a:t>
            </a:r>
          </a:p>
        </p:txBody>
      </p:sp>
      <p:pic>
        <p:nvPicPr>
          <p:cNvPr id="7" name="Picture 6">
            <a:extLst>
              <a:ext uri="{FF2B5EF4-FFF2-40B4-BE49-F238E27FC236}">
                <a16:creationId xmlns:a16="http://schemas.microsoft.com/office/drawing/2014/main" id="{5BB465E9-2EC1-6544-A3CB-908BEA3340F4}"/>
              </a:ext>
            </a:extLst>
          </p:cNvPr>
          <p:cNvPicPr>
            <a:picLocks noChangeAspect="1"/>
          </p:cNvPicPr>
          <p:nvPr/>
        </p:nvPicPr>
        <p:blipFill>
          <a:blip r:embed="rId3"/>
          <a:stretch>
            <a:fillRect/>
          </a:stretch>
        </p:blipFill>
        <p:spPr>
          <a:xfrm>
            <a:off x="1674467" y="1919084"/>
            <a:ext cx="6413500" cy="1282700"/>
          </a:xfrm>
          <a:prstGeom prst="rect">
            <a:avLst/>
          </a:prstGeom>
        </p:spPr>
      </p:pic>
      <p:sp>
        <p:nvSpPr>
          <p:cNvPr id="8" name="TextBox 7">
            <a:extLst>
              <a:ext uri="{FF2B5EF4-FFF2-40B4-BE49-F238E27FC236}">
                <a16:creationId xmlns:a16="http://schemas.microsoft.com/office/drawing/2014/main" id="{F2B73B79-F804-754A-8743-64AAE0D4FE69}"/>
              </a:ext>
            </a:extLst>
          </p:cNvPr>
          <p:cNvSpPr txBox="1"/>
          <p:nvPr/>
        </p:nvSpPr>
        <p:spPr>
          <a:xfrm>
            <a:off x="1252329" y="3348638"/>
            <a:ext cx="636104" cy="477054"/>
          </a:xfrm>
          <a:prstGeom prst="rect">
            <a:avLst/>
          </a:prstGeom>
          <a:noFill/>
        </p:spPr>
        <p:txBody>
          <a:bodyPr wrap="square" rtlCol="0">
            <a:spAutoFit/>
          </a:bodyPr>
          <a:lstStyle/>
          <a:p>
            <a:r>
              <a:rPr lang="en-US" sz="2500" dirty="0"/>
              <a:t>3. </a:t>
            </a:r>
          </a:p>
        </p:txBody>
      </p:sp>
      <p:pic>
        <p:nvPicPr>
          <p:cNvPr id="9" name="Picture 8">
            <a:extLst>
              <a:ext uri="{FF2B5EF4-FFF2-40B4-BE49-F238E27FC236}">
                <a16:creationId xmlns:a16="http://schemas.microsoft.com/office/drawing/2014/main" id="{9B402E3D-5535-6045-B8DF-B4AF86322B5B}"/>
              </a:ext>
            </a:extLst>
          </p:cNvPr>
          <p:cNvPicPr>
            <a:picLocks noChangeAspect="1"/>
          </p:cNvPicPr>
          <p:nvPr/>
        </p:nvPicPr>
        <p:blipFill>
          <a:blip r:embed="rId4"/>
          <a:stretch>
            <a:fillRect/>
          </a:stretch>
        </p:blipFill>
        <p:spPr>
          <a:xfrm>
            <a:off x="1674467" y="3348638"/>
            <a:ext cx="4051300" cy="1943100"/>
          </a:xfrm>
          <a:prstGeom prst="rect">
            <a:avLst/>
          </a:prstGeom>
        </p:spPr>
      </p:pic>
      <p:pic>
        <p:nvPicPr>
          <p:cNvPr id="10" name="Picture 9">
            <a:extLst>
              <a:ext uri="{FF2B5EF4-FFF2-40B4-BE49-F238E27FC236}">
                <a16:creationId xmlns:a16="http://schemas.microsoft.com/office/drawing/2014/main" id="{E8FA0934-189C-534B-9CAE-921F58762CBC}"/>
              </a:ext>
            </a:extLst>
          </p:cNvPr>
          <p:cNvPicPr>
            <a:picLocks noChangeAspect="1"/>
          </p:cNvPicPr>
          <p:nvPr/>
        </p:nvPicPr>
        <p:blipFill>
          <a:blip r:embed="rId5"/>
          <a:stretch>
            <a:fillRect/>
          </a:stretch>
        </p:blipFill>
        <p:spPr>
          <a:xfrm>
            <a:off x="1699867" y="5438592"/>
            <a:ext cx="6362700" cy="1257300"/>
          </a:xfrm>
          <a:prstGeom prst="rect">
            <a:avLst/>
          </a:prstGeom>
        </p:spPr>
      </p:pic>
      <p:sp>
        <p:nvSpPr>
          <p:cNvPr id="11" name="TextBox 10">
            <a:extLst>
              <a:ext uri="{FF2B5EF4-FFF2-40B4-BE49-F238E27FC236}">
                <a16:creationId xmlns:a16="http://schemas.microsoft.com/office/drawing/2014/main" id="{DF09BEB5-6C19-0542-81D8-0CC689787566}"/>
              </a:ext>
            </a:extLst>
          </p:cNvPr>
          <p:cNvSpPr txBox="1"/>
          <p:nvPr/>
        </p:nvSpPr>
        <p:spPr>
          <a:xfrm>
            <a:off x="1272206" y="5438592"/>
            <a:ext cx="636104" cy="477054"/>
          </a:xfrm>
          <a:prstGeom prst="rect">
            <a:avLst/>
          </a:prstGeom>
          <a:noFill/>
        </p:spPr>
        <p:txBody>
          <a:bodyPr wrap="square" rtlCol="0">
            <a:spAutoFit/>
          </a:bodyPr>
          <a:lstStyle/>
          <a:p>
            <a:r>
              <a:rPr lang="en-US" sz="2500" dirty="0"/>
              <a:t>4. </a:t>
            </a:r>
          </a:p>
        </p:txBody>
      </p:sp>
    </p:spTree>
    <p:extLst>
      <p:ext uri="{BB962C8B-B14F-4D97-AF65-F5344CB8AC3E}">
        <p14:creationId xmlns:p14="http://schemas.microsoft.com/office/powerpoint/2010/main" val="2998488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B437B9-1808-AB4B-A256-14DEF54725AE}"/>
              </a:ext>
            </a:extLst>
          </p:cNvPr>
          <p:cNvSpPr txBox="1"/>
          <p:nvPr/>
        </p:nvSpPr>
        <p:spPr>
          <a:xfrm>
            <a:off x="1252329" y="207043"/>
            <a:ext cx="636104" cy="477054"/>
          </a:xfrm>
          <a:prstGeom prst="rect">
            <a:avLst/>
          </a:prstGeom>
          <a:noFill/>
        </p:spPr>
        <p:txBody>
          <a:bodyPr wrap="square" rtlCol="0">
            <a:spAutoFit/>
          </a:bodyPr>
          <a:lstStyle/>
          <a:p>
            <a:r>
              <a:rPr lang="en-US" sz="2500" dirty="0"/>
              <a:t>5. </a:t>
            </a:r>
          </a:p>
        </p:txBody>
      </p:sp>
      <p:sp>
        <p:nvSpPr>
          <p:cNvPr id="6" name="TextBox 5">
            <a:extLst>
              <a:ext uri="{FF2B5EF4-FFF2-40B4-BE49-F238E27FC236}">
                <a16:creationId xmlns:a16="http://schemas.microsoft.com/office/drawing/2014/main" id="{0353C5AA-F7EB-FC4B-AAB7-02CB488E003B}"/>
              </a:ext>
            </a:extLst>
          </p:cNvPr>
          <p:cNvSpPr txBox="1"/>
          <p:nvPr/>
        </p:nvSpPr>
        <p:spPr>
          <a:xfrm>
            <a:off x="1252329" y="1913841"/>
            <a:ext cx="636104" cy="477054"/>
          </a:xfrm>
          <a:prstGeom prst="rect">
            <a:avLst/>
          </a:prstGeom>
          <a:noFill/>
        </p:spPr>
        <p:txBody>
          <a:bodyPr wrap="square" rtlCol="0">
            <a:spAutoFit/>
          </a:bodyPr>
          <a:lstStyle/>
          <a:p>
            <a:r>
              <a:rPr lang="en-US" sz="2500" dirty="0"/>
              <a:t>6. </a:t>
            </a:r>
          </a:p>
        </p:txBody>
      </p:sp>
      <p:sp>
        <p:nvSpPr>
          <p:cNvPr id="8" name="TextBox 7">
            <a:extLst>
              <a:ext uri="{FF2B5EF4-FFF2-40B4-BE49-F238E27FC236}">
                <a16:creationId xmlns:a16="http://schemas.microsoft.com/office/drawing/2014/main" id="{F2B73B79-F804-754A-8743-64AAE0D4FE69}"/>
              </a:ext>
            </a:extLst>
          </p:cNvPr>
          <p:cNvSpPr txBox="1"/>
          <p:nvPr/>
        </p:nvSpPr>
        <p:spPr>
          <a:xfrm>
            <a:off x="1252329" y="3348638"/>
            <a:ext cx="636104" cy="477054"/>
          </a:xfrm>
          <a:prstGeom prst="rect">
            <a:avLst/>
          </a:prstGeom>
          <a:noFill/>
        </p:spPr>
        <p:txBody>
          <a:bodyPr wrap="square" rtlCol="0">
            <a:spAutoFit/>
          </a:bodyPr>
          <a:lstStyle/>
          <a:p>
            <a:r>
              <a:rPr lang="en-US" sz="2500" dirty="0"/>
              <a:t>7. </a:t>
            </a:r>
          </a:p>
        </p:txBody>
      </p:sp>
      <p:sp>
        <p:nvSpPr>
          <p:cNvPr id="11" name="TextBox 10">
            <a:extLst>
              <a:ext uri="{FF2B5EF4-FFF2-40B4-BE49-F238E27FC236}">
                <a16:creationId xmlns:a16="http://schemas.microsoft.com/office/drawing/2014/main" id="{DF09BEB5-6C19-0542-81D8-0CC689787566}"/>
              </a:ext>
            </a:extLst>
          </p:cNvPr>
          <p:cNvSpPr txBox="1"/>
          <p:nvPr/>
        </p:nvSpPr>
        <p:spPr>
          <a:xfrm>
            <a:off x="1232451" y="4761816"/>
            <a:ext cx="636104" cy="477054"/>
          </a:xfrm>
          <a:prstGeom prst="rect">
            <a:avLst/>
          </a:prstGeom>
          <a:noFill/>
        </p:spPr>
        <p:txBody>
          <a:bodyPr wrap="square" rtlCol="0">
            <a:spAutoFit/>
          </a:bodyPr>
          <a:lstStyle/>
          <a:p>
            <a:r>
              <a:rPr lang="en-US" sz="2500" dirty="0"/>
              <a:t>8. </a:t>
            </a:r>
          </a:p>
        </p:txBody>
      </p:sp>
      <p:pic>
        <p:nvPicPr>
          <p:cNvPr id="2" name="Picture 1">
            <a:extLst>
              <a:ext uri="{FF2B5EF4-FFF2-40B4-BE49-F238E27FC236}">
                <a16:creationId xmlns:a16="http://schemas.microsoft.com/office/drawing/2014/main" id="{F666F91F-3412-FD46-B50F-FCDFEC224DFB}"/>
              </a:ext>
            </a:extLst>
          </p:cNvPr>
          <p:cNvPicPr>
            <a:picLocks noChangeAspect="1"/>
          </p:cNvPicPr>
          <p:nvPr/>
        </p:nvPicPr>
        <p:blipFill>
          <a:blip r:embed="rId2"/>
          <a:stretch>
            <a:fillRect/>
          </a:stretch>
        </p:blipFill>
        <p:spPr>
          <a:xfrm>
            <a:off x="1699867" y="197372"/>
            <a:ext cx="4318000" cy="1511300"/>
          </a:xfrm>
          <a:prstGeom prst="rect">
            <a:avLst/>
          </a:prstGeom>
        </p:spPr>
      </p:pic>
      <p:pic>
        <p:nvPicPr>
          <p:cNvPr id="3" name="Picture 2">
            <a:extLst>
              <a:ext uri="{FF2B5EF4-FFF2-40B4-BE49-F238E27FC236}">
                <a16:creationId xmlns:a16="http://schemas.microsoft.com/office/drawing/2014/main" id="{531A091F-E72C-C046-81B2-DBEE2DECD061}"/>
              </a:ext>
            </a:extLst>
          </p:cNvPr>
          <p:cNvPicPr>
            <a:picLocks noChangeAspect="1"/>
          </p:cNvPicPr>
          <p:nvPr/>
        </p:nvPicPr>
        <p:blipFill>
          <a:blip r:embed="rId3"/>
          <a:stretch>
            <a:fillRect/>
          </a:stretch>
        </p:blipFill>
        <p:spPr>
          <a:xfrm>
            <a:off x="1674467" y="1976192"/>
            <a:ext cx="7175500" cy="1028700"/>
          </a:xfrm>
          <a:prstGeom prst="rect">
            <a:avLst/>
          </a:prstGeom>
        </p:spPr>
      </p:pic>
      <p:pic>
        <p:nvPicPr>
          <p:cNvPr id="12" name="Picture 11">
            <a:extLst>
              <a:ext uri="{FF2B5EF4-FFF2-40B4-BE49-F238E27FC236}">
                <a16:creationId xmlns:a16="http://schemas.microsoft.com/office/drawing/2014/main" id="{E6C7E715-BF18-6B41-8BBB-7FA18E30D3C9}"/>
              </a:ext>
            </a:extLst>
          </p:cNvPr>
          <p:cNvPicPr>
            <a:picLocks noChangeAspect="1"/>
          </p:cNvPicPr>
          <p:nvPr/>
        </p:nvPicPr>
        <p:blipFill>
          <a:blip r:embed="rId4"/>
          <a:stretch>
            <a:fillRect/>
          </a:stretch>
        </p:blipFill>
        <p:spPr>
          <a:xfrm>
            <a:off x="1674467" y="3419804"/>
            <a:ext cx="5651500" cy="927100"/>
          </a:xfrm>
          <a:prstGeom prst="rect">
            <a:avLst/>
          </a:prstGeom>
        </p:spPr>
      </p:pic>
      <p:pic>
        <p:nvPicPr>
          <p:cNvPr id="13" name="Picture 12">
            <a:extLst>
              <a:ext uri="{FF2B5EF4-FFF2-40B4-BE49-F238E27FC236}">
                <a16:creationId xmlns:a16="http://schemas.microsoft.com/office/drawing/2014/main" id="{1209EC09-196B-F54B-9B76-F4C8EAF52B09}"/>
              </a:ext>
            </a:extLst>
          </p:cNvPr>
          <p:cNvPicPr>
            <a:picLocks noChangeAspect="1"/>
          </p:cNvPicPr>
          <p:nvPr/>
        </p:nvPicPr>
        <p:blipFill>
          <a:blip r:embed="rId5"/>
          <a:stretch>
            <a:fillRect/>
          </a:stretch>
        </p:blipFill>
        <p:spPr>
          <a:xfrm>
            <a:off x="1674467" y="4783435"/>
            <a:ext cx="6426200" cy="1066800"/>
          </a:xfrm>
          <a:prstGeom prst="rect">
            <a:avLst/>
          </a:prstGeom>
        </p:spPr>
      </p:pic>
    </p:spTree>
    <p:extLst>
      <p:ext uri="{BB962C8B-B14F-4D97-AF65-F5344CB8AC3E}">
        <p14:creationId xmlns:p14="http://schemas.microsoft.com/office/powerpoint/2010/main" val="2508788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3D475-2298-1E46-A550-1C7DDE008998}"/>
              </a:ext>
            </a:extLst>
          </p:cNvPr>
          <p:cNvSpPr>
            <a:spLocks noGrp="1"/>
          </p:cNvSpPr>
          <p:nvPr>
            <p:ph type="title"/>
          </p:nvPr>
        </p:nvSpPr>
        <p:spPr/>
        <p:txBody>
          <a:bodyPr/>
          <a:lstStyle/>
          <a:p>
            <a:r>
              <a:rPr lang="en-US" dirty="0"/>
              <a:t>Keep Track of Your Answers</a:t>
            </a:r>
          </a:p>
        </p:txBody>
      </p:sp>
      <p:sp>
        <p:nvSpPr>
          <p:cNvPr id="3" name="Content Placeholder 2">
            <a:extLst>
              <a:ext uri="{FF2B5EF4-FFF2-40B4-BE49-F238E27FC236}">
                <a16:creationId xmlns:a16="http://schemas.microsoft.com/office/drawing/2014/main" id="{13336B78-0A0E-4948-B46B-BBA971369A30}"/>
              </a:ext>
            </a:extLst>
          </p:cNvPr>
          <p:cNvSpPr>
            <a:spLocks noGrp="1"/>
          </p:cNvSpPr>
          <p:nvPr>
            <p:ph idx="1"/>
          </p:nvPr>
        </p:nvSpPr>
        <p:spPr>
          <a:xfrm>
            <a:off x="1251678" y="1451114"/>
            <a:ext cx="10178322" cy="5009321"/>
          </a:xfrm>
        </p:spPr>
        <p:txBody>
          <a:bodyPr>
            <a:normAutofit fontScale="85000" lnSpcReduction="20000"/>
          </a:bodyPr>
          <a:lstStyle/>
          <a:p>
            <a:pPr marL="0" indent="0">
              <a:buNone/>
            </a:pPr>
            <a:r>
              <a:rPr lang="en-US" sz="4500" dirty="0"/>
              <a:t>1: _______________</a:t>
            </a:r>
          </a:p>
          <a:p>
            <a:pPr marL="0" indent="0">
              <a:buNone/>
            </a:pPr>
            <a:r>
              <a:rPr lang="en-US" sz="4500" dirty="0"/>
              <a:t>2: _______________</a:t>
            </a:r>
          </a:p>
          <a:p>
            <a:pPr marL="0" indent="0">
              <a:buNone/>
            </a:pPr>
            <a:r>
              <a:rPr lang="en-US" sz="4500" dirty="0"/>
              <a:t>3: _______________</a:t>
            </a:r>
          </a:p>
          <a:p>
            <a:pPr marL="0" indent="0">
              <a:buNone/>
            </a:pPr>
            <a:r>
              <a:rPr lang="en-US" sz="4500" dirty="0"/>
              <a:t>4: _______________</a:t>
            </a:r>
          </a:p>
          <a:p>
            <a:pPr marL="0" indent="0">
              <a:buNone/>
            </a:pPr>
            <a:r>
              <a:rPr lang="en-US" sz="4500" dirty="0"/>
              <a:t>5: _______________</a:t>
            </a:r>
          </a:p>
          <a:p>
            <a:pPr marL="0" indent="0">
              <a:buNone/>
            </a:pPr>
            <a:r>
              <a:rPr lang="en-US" sz="4500" dirty="0"/>
              <a:t>6: _______________</a:t>
            </a:r>
          </a:p>
          <a:p>
            <a:pPr marL="0" indent="0">
              <a:buNone/>
            </a:pPr>
            <a:r>
              <a:rPr lang="en-US" sz="4500" dirty="0"/>
              <a:t>7: _______________</a:t>
            </a:r>
          </a:p>
          <a:p>
            <a:pPr marL="0" indent="0">
              <a:buNone/>
            </a:pPr>
            <a:r>
              <a:rPr lang="en-US" sz="4500" dirty="0"/>
              <a:t>8: _______________</a:t>
            </a:r>
          </a:p>
          <a:p>
            <a:pPr marL="0" indent="0">
              <a:buNone/>
            </a:pPr>
            <a:endParaRPr lang="en-US" dirty="0"/>
          </a:p>
        </p:txBody>
      </p:sp>
    </p:spTree>
    <p:extLst>
      <p:ext uri="{BB962C8B-B14F-4D97-AF65-F5344CB8AC3E}">
        <p14:creationId xmlns:p14="http://schemas.microsoft.com/office/powerpoint/2010/main" val="3580418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4C8026-92B3-A844-8219-937BB19A0E3F}"/>
              </a:ext>
            </a:extLst>
          </p:cNvPr>
          <p:cNvSpPr>
            <a:spLocks noGrp="1"/>
          </p:cNvSpPr>
          <p:nvPr>
            <p:ph idx="1"/>
          </p:nvPr>
        </p:nvSpPr>
        <p:spPr>
          <a:xfrm>
            <a:off x="1251678" y="337932"/>
            <a:ext cx="10178322" cy="5546034"/>
          </a:xfrm>
          <a:solidFill>
            <a:schemeClr val="bg2"/>
          </a:solidFill>
        </p:spPr>
        <p:txBody>
          <a:bodyPr>
            <a:normAutofit fontScale="92500" lnSpcReduction="20000"/>
          </a:bodyPr>
          <a:lstStyle/>
          <a:p>
            <a:r>
              <a:rPr lang="en-US" sz="3200" dirty="0"/>
              <a:t>Load the website: </a:t>
            </a:r>
            <a:r>
              <a:rPr lang="en-US" sz="3200" u="sng" dirty="0">
                <a:hlinkClick r:id="rId2"/>
              </a:rPr>
              <a:t>https://www.500queerscientists.com/</a:t>
            </a:r>
            <a:r>
              <a:rPr lang="en-US" sz="3200" dirty="0"/>
              <a:t> </a:t>
            </a:r>
          </a:p>
          <a:p>
            <a:r>
              <a:rPr lang="en-US" sz="3200" dirty="0"/>
              <a:t>Scroll down: Look at what real scientists look like: backgrounds, cultural, size, age, gender, color self-identify is all different. </a:t>
            </a:r>
          </a:p>
          <a:p>
            <a:r>
              <a:rPr lang="en-US" sz="3200" dirty="0"/>
              <a:t>The fact that these humans are willing to share their stories is important.  This is especially true when a survey found more than 40% of LGBTQ+ identified people working in STEM fields are not out to their colleagues (Yoder &amp; </a:t>
            </a:r>
            <a:r>
              <a:rPr lang="en-US" sz="3200" dirty="0" err="1"/>
              <a:t>Mattheis</a:t>
            </a:r>
            <a:r>
              <a:rPr lang="en-US" sz="3200" dirty="0"/>
              <a:t>, 2016). </a:t>
            </a:r>
          </a:p>
          <a:p>
            <a:r>
              <a:rPr lang="en-US" sz="3200" dirty="0"/>
              <a:t>With that said:  Today, we’re going to dig deeper with a new focus.  This focus will be about the scientific method.  In fact, the man given credit for discovering the scientific method, Francis Bacon, was part of LGBTQ+ community as well.  </a:t>
            </a:r>
          </a:p>
          <a:p>
            <a:endParaRPr lang="en-US" dirty="0"/>
          </a:p>
        </p:txBody>
      </p:sp>
      <p:sp>
        <p:nvSpPr>
          <p:cNvPr id="4" name="TextBox 3">
            <a:extLst>
              <a:ext uri="{FF2B5EF4-FFF2-40B4-BE49-F238E27FC236}">
                <a16:creationId xmlns:a16="http://schemas.microsoft.com/office/drawing/2014/main" id="{D122D45D-352F-2944-A8ED-677ECABCBC17}"/>
              </a:ext>
            </a:extLst>
          </p:cNvPr>
          <p:cNvSpPr txBox="1"/>
          <p:nvPr/>
        </p:nvSpPr>
        <p:spPr>
          <a:xfrm>
            <a:off x="974035" y="6182139"/>
            <a:ext cx="11217965" cy="800219"/>
          </a:xfrm>
          <a:prstGeom prst="rect">
            <a:avLst/>
          </a:prstGeom>
          <a:noFill/>
        </p:spPr>
        <p:txBody>
          <a:bodyPr wrap="square" rtlCol="0">
            <a:spAutoFit/>
          </a:bodyPr>
          <a:lstStyle/>
          <a:p>
            <a:r>
              <a:rPr lang="en-US" sz="1400" dirty="0"/>
              <a:t>Reference: Yoder, J. &amp; </a:t>
            </a:r>
            <a:r>
              <a:rPr lang="en-US" sz="1400" dirty="0" err="1"/>
              <a:t>Mattheis</a:t>
            </a:r>
            <a:r>
              <a:rPr lang="en-US" sz="1400" dirty="0"/>
              <a:t>, A. (2016). Queer in STEM: Workplace experiences reported in a national survey of LGBTQA individuals in science, technology, engineering, and mathematics careers. Journal of Homosexuality, 63:1, 1–27, DOI: 10.1080/00918369.2015.1078632</a:t>
            </a:r>
          </a:p>
          <a:p>
            <a:endParaRPr lang="en-US" dirty="0"/>
          </a:p>
        </p:txBody>
      </p:sp>
    </p:spTree>
    <p:extLst>
      <p:ext uri="{BB962C8B-B14F-4D97-AF65-F5344CB8AC3E}">
        <p14:creationId xmlns:p14="http://schemas.microsoft.com/office/powerpoint/2010/main" val="2537081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FA31-55FA-7E45-A1B2-2F424829194F}"/>
              </a:ext>
            </a:extLst>
          </p:cNvPr>
          <p:cNvSpPr>
            <a:spLocks noGrp="1"/>
          </p:cNvSpPr>
          <p:nvPr>
            <p:ph type="title"/>
          </p:nvPr>
        </p:nvSpPr>
        <p:spPr>
          <a:xfrm>
            <a:off x="1251677" y="382385"/>
            <a:ext cx="10595765" cy="1492132"/>
          </a:xfrm>
        </p:spPr>
        <p:txBody>
          <a:bodyPr/>
          <a:lstStyle/>
          <a:p>
            <a:r>
              <a:rPr lang="en-US" dirty="0"/>
              <a:t>Puzzle Number 5 – </a:t>
            </a:r>
            <a:r>
              <a:rPr lang="en-US" b="1" dirty="0"/>
              <a:t>Analyzing</a:t>
            </a:r>
            <a:br>
              <a:rPr lang="en-US" dirty="0"/>
            </a:br>
            <a:endParaRPr lang="en-US" dirty="0"/>
          </a:p>
        </p:txBody>
      </p:sp>
      <p:sp>
        <p:nvSpPr>
          <p:cNvPr id="3" name="Content Placeholder 2">
            <a:extLst>
              <a:ext uri="{FF2B5EF4-FFF2-40B4-BE49-F238E27FC236}">
                <a16:creationId xmlns:a16="http://schemas.microsoft.com/office/drawing/2014/main" id="{BA5F9229-F185-0445-B3C5-3E7D4DE167EE}"/>
              </a:ext>
            </a:extLst>
          </p:cNvPr>
          <p:cNvSpPr>
            <a:spLocks noGrp="1"/>
          </p:cNvSpPr>
          <p:nvPr>
            <p:ph idx="1"/>
          </p:nvPr>
        </p:nvSpPr>
        <p:spPr>
          <a:xfrm>
            <a:off x="1033016" y="1437197"/>
            <a:ext cx="10595765" cy="6156299"/>
          </a:xfrm>
        </p:spPr>
        <p:txBody>
          <a:bodyPr>
            <a:normAutofit/>
          </a:bodyPr>
          <a:lstStyle/>
          <a:p>
            <a:r>
              <a:rPr lang="en-US" sz="2300" dirty="0"/>
              <a:t>In this part of the scientific method we need to review ideas and draw conclusions.  </a:t>
            </a:r>
          </a:p>
          <a:p>
            <a:r>
              <a:rPr lang="en-US" sz="2300" dirty="0"/>
              <a:t>Based on a colleague’s previous work, we know Zombies do not see in the same electromagnetic spectrum that we do.  Their ocular neurons pick up only ultraviolet light.  One of our top scientists was studying this concept.  They were so inspired by this finding that they wrote all their notes in UV pen and in code.  Unfortunately they were bitten by an infected zombie.  Use the UV pens to find their hidden message to de-code the wisdom in their last secrete message to the lab. </a:t>
            </a:r>
          </a:p>
          <a:p>
            <a:r>
              <a:rPr lang="en-US" sz="2300" dirty="0"/>
              <a:t>The code is written in a shift cipher around the room.  This is a </a:t>
            </a:r>
            <a:r>
              <a:rPr lang="en-US" sz="2300" dirty="0" err="1"/>
              <a:t>monoalphebeitc</a:t>
            </a:r>
            <a:r>
              <a:rPr lang="en-US" sz="2300" dirty="0"/>
              <a:t> substitution where you shift all the letters over by 2 letters.  This means a normal letter C would be an A in the code. 	</a:t>
            </a:r>
          </a:p>
          <a:p>
            <a:endParaRPr lang="en-US" dirty="0"/>
          </a:p>
        </p:txBody>
      </p:sp>
    </p:spTree>
    <p:extLst>
      <p:ext uri="{BB962C8B-B14F-4D97-AF65-F5344CB8AC3E}">
        <p14:creationId xmlns:p14="http://schemas.microsoft.com/office/powerpoint/2010/main" val="4252034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4D88A-03DA-2945-A5CF-11C7C9385B4C}"/>
              </a:ext>
            </a:extLst>
          </p:cNvPr>
          <p:cNvSpPr>
            <a:spLocks noGrp="1"/>
          </p:cNvSpPr>
          <p:nvPr>
            <p:ph idx="1"/>
          </p:nvPr>
        </p:nvSpPr>
        <p:spPr>
          <a:xfrm>
            <a:off x="1231800" y="139148"/>
            <a:ext cx="10178322" cy="6460435"/>
          </a:xfrm>
        </p:spPr>
        <p:txBody>
          <a:bodyPr>
            <a:normAutofit fontScale="77500" lnSpcReduction="20000"/>
          </a:bodyPr>
          <a:lstStyle/>
          <a:p>
            <a:pPr marL="0" indent="0">
              <a:buNone/>
            </a:pPr>
            <a:r>
              <a:rPr lang="en-US" sz="2700" dirty="0"/>
              <a:t>Use the space below to help you make the shift cipher </a:t>
            </a:r>
          </a:p>
          <a:p>
            <a:pPr marL="0" indent="0">
              <a:buNone/>
            </a:pPr>
            <a:r>
              <a:rPr lang="en-US" sz="2700" dirty="0"/>
              <a:t>A  B  C  D  E  F  G  H  I  J  K  L  M  N  O  P  Q  R  S  T  U  V  W  X  Y  Z</a:t>
            </a:r>
          </a:p>
          <a:p>
            <a:endParaRPr lang="en-US" sz="2700" dirty="0"/>
          </a:p>
          <a:p>
            <a:pPr marL="0" indent="0">
              <a:buNone/>
            </a:pPr>
            <a:r>
              <a:rPr lang="en-US" sz="2700" dirty="0"/>
              <a:t>Find the 4 documents in the room, and read their codes using the UV pen in sequential order.  Once you discover your message type this into the google doc in all capital letters and with no spaces</a:t>
            </a:r>
          </a:p>
          <a:p>
            <a:pPr marL="0" indent="0">
              <a:buNone/>
            </a:pPr>
            <a:endParaRPr lang="en-US" sz="2700" dirty="0"/>
          </a:p>
          <a:p>
            <a:pPr marL="0" indent="0">
              <a:buNone/>
            </a:pPr>
            <a:r>
              <a:rPr lang="en-US" sz="2700" dirty="0"/>
              <a:t>Document 1 = </a:t>
            </a:r>
          </a:p>
          <a:p>
            <a:pPr marL="0" indent="0">
              <a:buNone/>
            </a:pPr>
            <a:endParaRPr lang="en-US" sz="2700" dirty="0"/>
          </a:p>
          <a:p>
            <a:pPr marL="0" indent="0">
              <a:buNone/>
            </a:pPr>
            <a:endParaRPr lang="en-US" sz="2700" dirty="0"/>
          </a:p>
          <a:p>
            <a:pPr marL="0" indent="0">
              <a:buNone/>
            </a:pPr>
            <a:r>
              <a:rPr lang="en-US" sz="2700" dirty="0"/>
              <a:t>Document 2 = </a:t>
            </a:r>
          </a:p>
          <a:p>
            <a:pPr marL="0" indent="0">
              <a:buNone/>
            </a:pPr>
            <a:endParaRPr lang="en-US" sz="2700" dirty="0"/>
          </a:p>
          <a:p>
            <a:pPr marL="0" indent="0">
              <a:buNone/>
            </a:pPr>
            <a:endParaRPr lang="en-US" sz="2700" dirty="0"/>
          </a:p>
          <a:p>
            <a:pPr marL="0" indent="0">
              <a:buNone/>
            </a:pPr>
            <a:r>
              <a:rPr lang="en-US" sz="2700" dirty="0"/>
              <a:t>Document 3 = </a:t>
            </a:r>
          </a:p>
          <a:p>
            <a:pPr marL="0" indent="0">
              <a:buNone/>
            </a:pPr>
            <a:endParaRPr lang="en-US" sz="2700" dirty="0"/>
          </a:p>
          <a:p>
            <a:pPr marL="0" indent="0">
              <a:buNone/>
            </a:pPr>
            <a:endParaRPr lang="en-US" sz="2700" dirty="0"/>
          </a:p>
          <a:p>
            <a:pPr marL="0" indent="0">
              <a:buNone/>
            </a:pPr>
            <a:r>
              <a:rPr lang="en-US" sz="2700" dirty="0"/>
              <a:t>Document </a:t>
            </a:r>
            <a:r>
              <a:rPr lang="en-US" sz="2700"/>
              <a:t>4 =</a:t>
            </a:r>
            <a:endParaRPr lang="en-US" sz="2700" dirty="0"/>
          </a:p>
          <a:p>
            <a:pPr marL="0" indent="0">
              <a:buNone/>
            </a:pPr>
            <a:endParaRPr lang="en-US" dirty="0"/>
          </a:p>
        </p:txBody>
      </p:sp>
    </p:spTree>
    <p:extLst>
      <p:ext uri="{BB962C8B-B14F-4D97-AF65-F5344CB8AC3E}">
        <p14:creationId xmlns:p14="http://schemas.microsoft.com/office/powerpoint/2010/main" val="475205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4C809-8747-D340-91DE-850CA318EAD4}"/>
              </a:ext>
            </a:extLst>
          </p:cNvPr>
          <p:cNvSpPr>
            <a:spLocks noGrp="1"/>
          </p:cNvSpPr>
          <p:nvPr>
            <p:ph type="title"/>
          </p:nvPr>
        </p:nvSpPr>
        <p:spPr/>
        <p:txBody>
          <a:bodyPr>
            <a:normAutofit fontScale="90000"/>
          </a:bodyPr>
          <a:lstStyle/>
          <a:p>
            <a:pPr marL="0" indent="0"/>
            <a:r>
              <a:rPr lang="en-US" dirty="0"/>
              <a:t>Document 1 = </a:t>
            </a:r>
            <a:br>
              <a:rPr lang="en-US" dirty="0"/>
            </a:br>
            <a:br>
              <a:rPr lang="en-US" dirty="0"/>
            </a:br>
            <a:br>
              <a:rPr lang="en-US" dirty="0"/>
            </a:br>
            <a:endParaRPr lang="en-US" dirty="0"/>
          </a:p>
        </p:txBody>
      </p:sp>
    </p:spTree>
    <p:extLst>
      <p:ext uri="{BB962C8B-B14F-4D97-AF65-F5344CB8AC3E}">
        <p14:creationId xmlns:p14="http://schemas.microsoft.com/office/powerpoint/2010/main" val="2657797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4C809-8747-D340-91DE-850CA318EAD4}"/>
              </a:ext>
            </a:extLst>
          </p:cNvPr>
          <p:cNvSpPr>
            <a:spLocks noGrp="1"/>
          </p:cNvSpPr>
          <p:nvPr>
            <p:ph type="title"/>
          </p:nvPr>
        </p:nvSpPr>
        <p:spPr/>
        <p:txBody>
          <a:bodyPr>
            <a:normAutofit fontScale="90000"/>
          </a:bodyPr>
          <a:lstStyle/>
          <a:p>
            <a:pPr marL="0" indent="0"/>
            <a:r>
              <a:rPr lang="en-US" dirty="0"/>
              <a:t>Document 2 = </a:t>
            </a:r>
            <a:br>
              <a:rPr lang="en-US" dirty="0"/>
            </a:br>
            <a:br>
              <a:rPr lang="en-US" dirty="0"/>
            </a:br>
            <a:br>
              <a:rPr lang="en-US" dirty="0"/>
            </a:br>
            <a:endParaRPr lang="en-US" dirty="0"/>
          </a:p>
        </p:txBody>
      </p:sp>
    </p:spTree>
    <p:extLst>
      <p:ext uri="{BB962C8B-B14F-4D97-AF65-F5344CB8AC3E}">
        <p14:creationId xmlns:p14="http://schemas.microsoft.com/office/powerpoint/2010/main" val="3327107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4C809-8747-D340-91DE-850CA318EAD4}"/>
              </a:ext>
            </a:extLst>
          </p:cNvPr>
          <p:cNvSpPr>
            <a:spLocks noGrp="1"/>
          </p:cNvSpPr>
          <p:nvPr>
            <p:ph type="title"/>
          </p:nvPr>
        </p:nvSpPr>
        <p:spPr/>
        <p:txBody>
          <a:bodyPr>
            <a:normAutofit fontScale="90000"/>
          </a:bodyPr>
          <a:lstStyle/>
          <a:p>
            <a:pPr marL="0" indent="0"/>
            <a:r>
              <a:rPr lang="en-US" dirty="0"/>
              <a:t>Document 3 = </a:t>
            </a:r>
            <a:br>
              <a:rPr lang="en-US" dirty="0"/>
            </a:br>
            <a:br>
              <a:rPr lang="en-US" dirty="0"/>
            </a:br>
            <a:br>
              <a:rPr lang="en-US" dirty="0"/>
            </a:br>
            <a:endParaRPr lang="en-US" dirty="0"/>
          </a:p>
        </p:txBody>
      </p:sp>
    </p:spTree>
    <p:extLst>
      <p:ext uri="{BB962C8B-B14F-4D97-AF65-F5344CB8AC3E}">
        <p14:creationId xmlns:p14="http://schemas.microsoft.com/office/powerpoint/2010/main" val="2491854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4C809-8747-D340-91DE-850CA318EAD4}"/>
              </a:ext>
            </a:extLst>
          </p:cNvPr>
          <p:cNvSpPr>
            <a:spLocks noGrp="1"/>
          </p:cNvSpPr>
          <p:nvPr>
            <p:ph type="title"/>
          </p:nvPr>
        </p:nvSpPr>
        <p:spPr/>
        <p:txBody>
          <a:bodyPr>
            <a:normAutofit fontScale="90000"/>
          </a:bodyPr>
          <a:lstStyle/>
          <a:p>
            <a:pPr marL="0" indent="0"/>
            <a:r>
              <a:rPr lang="en-US" dirty="0"/>
              <a:t>Document 4 = </a:t>
            </a:r>
            <a:br>
              <a:rPr lang="en-US" dirty="0"/>
            </a:br>
            <a:br>
              <a:rPr lang="en-US" dirty="0"/>
            </a:br>
            <a:br>
              <a:rPr lang="en-US" dirty="0"/>
            </a:br>
            <a:endParaRPr lang="en-US" dirty="0"/>
          </a:p>
        </p:txBody>
      </p:sp>
    </p:spTree>
    <p:extLst>
      <p:ext uri="{BB962C8B-B14F-4D97-AF65-F5344CB8AC3E}">
        <p14:creationId xmlns:p14="http://schemas.microsoft.com/office/powerpoint/2010/main" val="942996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FA31-55FA-7E45-A1B2-2F424829194F}"/>
              </a:ext>
            </a:extLst>
          </p:cNvPr>
          <p:cNvSpPr>
            <a:spLocks noGrp="1"/>
          </p:cNvSpPr>
          <p:nvPr>
            <p:ph type="title"/>
          </p:nvPr>
        </p:nvSpPr>
        <p:spPr>
          <a:xfrm>
            <a:off x="1251677" y="382385"/>
            <a:ext cx="10595765" cy="1492132"/>
          </a:xfrm>
        </p:spPr>
        <p:txBody>
          <a:bodyPr/>
          <a:lstStyle/>
          <a:p>
            <a:r>
              <a:rPr lang="en-US" dirty="0"/>
              <a:t>Puzzle Number 6 – </a:t>
            </a:r>
            <a:r>
              <a:rPr lang="en-US" b="1" dirty="0"/>
              <a:t>Experimenting</a:t>
            </a:r>
            <a:br>
              <a:rPr lang="en-US" dirty="0"/>
            </a:br>
            <a:endParaRPr lang="en-US" dirty="0"/>
          </a:p>
        </p:txBody>
      </p:sp>
      <p:sp>
        <p:nvSpPr>
          <p:cNvPr id="3" name="Content Placeholder 2">
            <a:extLst>
              <a:ext uri="{FF2B5EF4-FFF2-40B4-BE49-F238E27FC236}">
                <a16:creationId xmlns:a16="http://schemas.microsoft.com/office/drawing/2014/main" id="{BA5F9229-F185-0445-B3C5-3E7D4DE167EE}"/>
              </a:ext>
            </a:extLst>
          </p:cNvPr>
          <p:cNvSpPr>
            <a:spLocks noGrp="1"/>
          </p:cNvSpPr>
          <p:nvPr>
            <p:ph idx="1"/>
          </p:nvPr>
        </p:nvSpPr>
        <p:spPr>
          <a:xfrm>
            <a:off x="1033016" y="1437197"/>
            <a:ext cx="10595765" cy="6156299"/>
          </a:xfrm>
        </p:spPr>
        <p:txBody>
          <a:bodyPr>
            <a:normAutofit/>
          </a:bodyPr>
          <a:lstStyle/>
          <a:p>
            <a:pPr marL="0" indent="0" algn="ctr">
              <a:buNone/>
            </a:pPr>
            <a:r>
              <a:rPr lang="en-US" sz="2300" i="1" dirty="0"/>
              <a:t>This is the stage where you have made your observations, you have made a hypothesis.  Now we are familiar with data collection and analyzing concepts.  Now we need to test out your ideas in the form of an experiment. </a:t>
            </a:r>
          </a:p>
          <a:p>
            <a:r>
              <a:rPr lang="en-US" sz="2300" dirty="0"/>
              <a:t>In the midst of the zombie outbreak, thousands of serums have been tested by Lab Corp. to find a potential serum to cure the infection.  First, your group must test 2 different control groups (Serum X101 and Serum Y66).  These are serums that have already been tested and have no positive effect on curing the zombie blood.  These will be used as standards of comparison when testing the last 4 potential experimental serums.</a:t>
            </a:r>
          </a:p>
          <a:p>
            <a:r>
              <a:rPr lang="en-US" sz="2300" dirty="0"/>
              <a:t>The green zombie blood is in the test tubes to start.  Your groups must test the serums in order.  Each person must put on their googles as the serums are tested.  The hope is that one of these serums will be a cure.  If you get a positive result for the serum working, the green zombie blood will revert back to red, normal blood. </a:t>
            </a:r>
          </a:p>
          <a:p>
            <a:pPr marL="0" indent="0">
              <a:buNone/>
            </a:pPr>
            <a:endParaRPr lang="en-US" dirty="0"/>
          </a:p>
          <a:p>
            <a:pPr marL="0" indent="0">
              <a:buNone/>
            </a:pPr>
            <a:endParaRPr lang="en-US" sz="2300" dirty="0"/>
          </a:p>
          <a:p>
            <a:endParaRPr lang="en-US" dirty="0"/>
          </a:p>
        </p:txBody>
      </p:sp>
    </p:spTree>
    <p:extLst>
      <p:ext uri="{BB962C8B-B14F-4D97-AF65-F5344CB8AC3E}">
        <p14:creationId xmlns:p14="http://schemas.microsoft.com/office/powerpoint/2010/main" val="1866188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8A8391-D97F-064D-B37E-07419986B829}"/>
              </a:ext>
            </a:extLst>
          </p:cNvPr>
          <p:cNvSpPr>
            <a:spLocks noGrp="1"/>
          </p:cNvSpPr>
          <p:nvPr>
            <p:ph idx="1"/>
          </p:nvPr>
        </p:nvSpPr>
        <p:spPr>
          <a:xfrm>
            <a:off x="1251678" y="238539"/>
            <a:ext cx="10178322" cy="6420678"/>
          </a:xfrm>
        </p:spPr>
        <p:txBody>
          <a:bodyPr>
            <a:normAutofit fontScale="92500" lnSpcReduction="10000"/>
          </a:bodyPr>
          <a:lstStyle/>
          <a:p>
            <a:r>
              <a:rPr lang="en-US" sz="3000" dirty="0"/>
              <a:t>If your group discovers a serum that works, type in the capital letter and the number of the serum that works into the google form.  Do not leave blanks.  For example: H76</a:t>
            </a:r>
          </a:p>
          <a:p>
            <a:pPr marL="0" indent="0">
              <a:buNone/>
            </a:pPr>
            <a:endParaRPr lang="en-US" sz="3000" dirty="0"/>
          </a:p>
          <a:p>
            <a:r>
              <a:rPr lang="en-US" sz="3000" dirty="0"/>
              <a:t> Add 5 drops of each serum and observe the result. </a:t>
            </a:r>
          </a:p>
          <a:p>
            <a:pPr marL="0" indent="0">
              <a:buNone/>
            </a:pPr>
            <a:r>
              <a:rPr lang="en-US" sz="3000" dirty="0"/>
              <a:t>                                                                        Observations: </a:t>
            </a:r>
          </a:p>
          <a:p>
            <a:pPr marL="0" indent="0">
              <a:buNone/>
            </a:pPr>
            <a:r>
              <a:rPr lang="en-US" sz="3000" dirty="0"/>
              <a:t>	Test 1: Control Group Serum X101          </a:t>
            </a:r>
          </a:p>
          <a:p>
            <a:pPr marL="0" indent="0">
              <a:buNone/>
            </a:pPr>
            <a:r>
              <a:rPr lang="en-US" sz="3000" dirty="0"/>
              <a:t>	Test 2: Control Group Serum Y66            </a:t>
            </a:r>
          </a:p>
          <a:p>
            <a:pPr marL="0" indent="0">
              <a:buNone/>
            </a:pPr>
            <a:r>
              <a:rPr lang="en-US" sz="3000" dirty="0"/>
              <a:t>	Test 3: Experimental Serum A11               </a:t>
            </a:r>
          </a:p>
          <a:p>
            <a:pPr marL="0" indent="0">
              <a:buNone/>
            </a:pPr>
            <a:r>
              <a:rPr lang="en-US" sz="3000" dirty="0"/>
              <a:t>	Test 4: Experimental Serum B24</a:t>
            </a:r>
          </a:p>
          <a:p>
            <a:pPr marL="0" indent="0">
              <a:buNone/>
            </a:pPr>
            <a:r>
              <a:rPr lang="en-US" sz="3000" dirty="0"/>
              <a:t>	Test 5: Experimental Serum C77</a:t>
            </a:r>
          </a:p>
          <a:p>
            <a:pPr marL="0" indent="0">
              <a:buNone/>
            </a:pPr>
            <a:r>
              <a:rPr lang="en-US" sz="3000" dirty="0"/>
              <a:t>	Test 6: Experimental Serum D33</a:t>
            </a:r>
          </a:p>
          <a:p>
            <a:endParaRPr lang="en-US" dirty="0"/>
          </a:p>
        </p:txBody>
      </p:sp>
    </p:spTree>
    <p:extLst>
      <p:ext uri="{BB962C8B-B14F-4D97-AF65-F5344CB8AC3E}">
        <p14:creationId xmlns:p14="http://schemas.microsoft.com/office/powerpoint/2010/main" val="528592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412DD-0C29-124E-BE66-000EB74323A8}"/>
              </a:ext>
            </a:extLst>
          </p:cNvPr>
          <p:cNvSpPr>
            <a:spLocks noGrp="1"/>
          </p:cNvSpPr>
          <p:nvPr>
            <p:ph type="title"/>
          </p:nvPr>
        </p:nvSpPr>
        <p:spPr>
          <a:xfrm>
            <a:off x="1133060" y="382385"/>
            <a:ext cx="10754139" cy="1492132"/>
          </a:xfrm>
        </p:spPr>
        <p:txBody>
          <a:bodyPr/>
          <a:lstStyle/>
          <a:p>
            <a:r>
              <a:rPr lang="en-US" dirty="0"/>
              <a:t>Try Your Hand at Creating a Puzzle </a:t>
            </a:r>
          </a:p>
        </p:txBody>
      </p:sp>
      <p:sp>
        <p:nvSpPr>
          <p:cNvPr id="3" name="Content Placeholder 2">
            <a:extLst>
              <a:ext uri="{FF2B5EF4-FFF2-40B4-BE49-F238E27FC236}">
                <a16:creationId xmlns:a16="http://schemas.microsoft.com/office/drawing/2014/main" id="{B7B5EEB5-FF8E-5D4E-AE87-0CF292E633E8}"/>
              </a:ext>
            </a:extLst>
          </p:cNvPr>
          <p:cNvSpPr>
            <a:spLocks noGrp="1"/>
          </p:cNvSpPr>
          <p:nvPr>
            <p:ph idx="1"/>
          </p:nvPr>
        </p:nvSpPr>
        <p:spPr>
          <a:xfrm>
            <a:off x="1251678" y="1749286"/>
            <a:ext cx="10178322" cy="3593591"/>
          </a:xfrm>
        </p:spPr>
        <p:txBody>
          <a:bodyPr>
            <a:normAutofit/>
          </a:bodyPr>
          <a:lstStyle/>
          <a:p>
            <a:r>
              <a:rPr lang="en-US" sz="3100" b="1" dirty="0"/>
              <a:t>Goal:  Your Group Task </a:t>
            </a:r>
            <a:r>
              <a:rPr lang="en-US" sz="3100" dirty="0"/>
              <a:t>is to pick one of the scientific method steps and design one escape room puzzle for this topic.  Be as creative as possible.  </a:t>
            </a:r>
          </a:p>
          <a:p>
            <a:r>
              <a:rPr lang="en-US" sz="3100" dirty="0"/>
              <a:t>Let your teacher know what potential materials your group might need.</a:t>
            </a:r>
          </a:p>
          <a:p>
            <a:r>
              <a:rPr lang="en-US" sz="3100" dirty="0"/>
              <a:t>See the rubric on the other page.</a:t>
            </a:r>
          </a:p>
        </p:txBody>
      </p:sp>
    </p:spTree>
    <p:extLst>
      <p:ext uri="{BB962C8B-B14F-4D97-AF65-F5344CB8AC3E}">
        <p14:creationId xmlns:p14="http://schemas.microsoft.com/office/powerpoint/2010/main" val="5807460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B278C-4712-BC43-89ED-1590A03CF62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7F8EE1-6835-F14F-81DA-9A95956B3817}"/>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95FD51EF-D1DC-7F46-B8E8-DE58A1521776}"/>
              </a:ext>
            </a:extLst>
          </p:cNvPr>
          <p:cNvPicPr>
            <a:picLocks noChangeAspect="1"/>
          </p:cNvPicPr>
          <p:nvPr/>
        </p:nvPicPr>
        <p:blipFill>
          <a:blip r:embed="rId2"/>
          <a:stretch>
            <a:fillRect/>
          </a:stretch>
        </p:blipFill>
        <p:spPr>
          <a:xfrm>
            <a:off x="2365513" y="152092"/>
            <a:ext cx="7587325" cy="6745664"/>
          </a:xfrm>
          <a:prstGeom prst="rect">
            <a:avLst/>
          </a:prstGeom>
        </p:spPr>
      </p:pic>
    </p:spTree>
    <p:extLst>
      <p:ext uri="{BB962C8B-B14F-4D97-AF65-F5344CB8AC3E}">
        <p14:creationId xmlns:p14="http://schemas.microsoft.com/office/powerpoint/2010/main" val="2684156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AACE35A-DD26-4C0E-81A5-8C18F73905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6E6106-8F21-8D41-82D8-29B09D4B162B}"/>
              </a:ext>
            </a:extLst>
          </p:cNvPr>
          <p:cNvSpPr>
            <a:spLocks noGrp="1"/>
          </p:cNvSpPr>
          <p:nvPr>
            <p:ph type="ctrTitle"/>
          </p:nvPr>
        </p:nvSpPr>
        <p:spPr>
          <a:xfrm>
            <a:off x="1078524" y="1231506"/>
            <a:ext cx="6145284" cy="4394988"/>
          </a:xfrm>
        </p:spPr>
        <p:txBody>
          <a:bodyPr>
            <a:normAutofit/>
          </a:bodyPr>
          <a:lstStyle/>
          <a:p>
            <a:pPr algn="r"/>
            <a:r>
              <a:rPr lang="en-US" sz="4800" dirty="0"/>
              <a:t>Zombie Escape Room </a:t>
            </a:r>
          </a:p>
        </p:txBody>
      </p:sp>
      <p:sp>
        <p:nvSpPr>
          <p:cNvPr id="3" name="Subtitle 2">
            <a:extLst>
              <a:ext uri="{FF2B5EF4-FFF2-40B4-BE49-F238E27FC236}">
                <a16:creationId xmlns:a16="http://schemas.microsoft.com/office/drawing/2014/main" id="{BB2C4392-D771-274C-8EBF-38645691375A}"/>
              </a:ext>
            </a:extLst>
          </p:cNvPr>
          <p:cNvSpPr>
            <a:spLocks noGrp="1"/>
          </p:cNvSpPr>
          <p:nvPr>
            <p:ph type="subTitle" idx="1"/>
          </p:nvPr>
        </p:nvSpPr>
        <p:spPr>
          <a:xfrm>
            <a:off x="7867276" y="1300843"/>
            <a:ext cx="3125402" cy="4256314"/>
          </a:xfrm>
        </p:spPr>
        <p:txBody>
          <a:bodyPr anchor="ctr">
            <a:normAutofit/>
          </a:bodyPr>
          <a:lstStyle/>
          <a:p>
            <a:r>
              <a:rPr lang="en-US" dirty="0"/>
              <a:t>The fate of the world is in your hands!</a:t>
            </a:r>
          </a:p>
        </p:txBody>
      </p:sp>
      <p:cxnSp>
        <p:nvCxnSpPr>
          <p:cNvPr id="10" name="Straight Connector 9">
            <a:extLst>
              <a:ext uri="{FF2B5EF4-FFF2-40B4-BE49-F238E27FC236}">
                <a16:creationId xmlns:a16="http://schemas.microsoft.com/office/drawing/2014/main" id="{E905CB15-2F46-4D9D-AEA4-3619C520C8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45542" y="1962397"/>
            <a:ext cx="0" cy="2933206"/>
          </a:xfrm>
          <a:prstGeom prst="line">
            <a:avLst/>
          </a:prstGeom>
          <a:ln w="22225">
            <a:solidFill>
              <a:schemeClr val="accent1"/>
            </a:solidFill>
            <a:miter lim="800000"/>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8DAE5F6-55D5-4FC2-B1F3-AE114251F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774263" y="440267"/>
            <a:ext cx="643467" cy="1219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C5F9013D-9EE9-9847-A7DA-771EA7FB3CAC}"/>
              </a:ext>
            </a:extLst>
          </p:cNvPr>
          <p:cNvSpPr txBox="1"/>
          <p:nvPr/>
        </p:nvSpPr>
        <p:spPr>
          <a:xfrm>
            <a:off x="7545542" y="4031573"/>
            <a:ext cx="4607242" cy="1015663"/>
          </a:xfrm>
          <a:prstGeom prst="rect">
            <a:avLst/>
          </a:prstGeom>
          <a:noFill/>
        </p:spPr>
        <p:txBody>
          <a:bodyPr wrap="square" rtlCol="0">
            <a:spAutoFit/>
          </a:bodyPr>
          <a:lstStyle/>
          <a:p>
            <a:r>
              <a:rPr lang="en-US" sz="2000" b="1" dirty="0"/>
              <a:t>                  LINK:</a:t>
            </a:r>
          </a:p>
          <a:p>
            <a:r>
              <a:rPr lang="en-US" sz="2000" b="1" dirty="0"/>
              <a:t> </a:t>
            </a:r>
            <a:r>
              <a:rPr lang="en-US" sz="2000" u="sng" dirty="0">
                <a:hlinkClick r:id="rId2"/>
              </a:rPr>
              <a:t>https://forms.gle/q4b5fd6UytNRoCqa9</a:t>
            </a:r>
            <a:r>
              <a:rPr lang="en-US" sz="2000" dirty="0"/>
              <a:t> </a:t>
            </a:r>
          </a:p>
          <a:p>
            <a:endParaRPr lang="en-US" sz="2000" dirty="0"/>
          </a:p>
        </p:txBody>
      </p:sp>
    </p:spTree>
    <p:extLst>
      <p:ext uri="{BB962C8B-B14F-4D97-AF65-F5344CB8AC3E}">
        <p14:creationId xmlns:p14="http://schemas.microsoft.com/office/powerpoint/2010/main" val="1171340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F67CC4-853A-5D40-9C7C-9AD64F08FED5}"/>
              </a:ext>
            </a:extLst>
          </p:cNvPr>
          <p:cNvSpPr/>
          <p:nvPr/>
        </p:nvSpPr>
        <p:spPr>
          <a:xfrm>
            <a:off x="0" y="-9663"/>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C4AEBE2-E871-6B44-B694-5DB125E0B8AD}"/>
              </a:ext>
            </a:extLst>
          </p:cNvPr>
          <p:cNvPicPr>
            <a:picLocks noChangeAspect="1"/>
          </p:cNvPicPr>
          <p:nvPr/>
        </p:nvPicPr>
        <p:blipFill>
          <a:blip r:embed="rId2"/>
          <a:stretch>
            <a:fillRect/>
          </a:stretch>
        </p:blipFill>
        <p:spPr>
          <a:xfrm>
            <a:off x="1318592" y="308665"/>
            <a:ext cx="9753600" cy="6261100"/>
          </a:xfrm>
          <a:prstGeom prst="rect">
            <a:avLst/>
          </a:prstGeom>
        </p:spPr>
      </p:pic>
      <p:sp>
        <p:nvSpPr>
          <p:cNvPr id="2" name="Rectangle 1">
            <a:extLst>
              <a:ext uri="{FF2B5EF4-FFF2-40B4-BE49-F238E27FC236}">
                <a16:creationId xmlns:a16="http://schemas.microsoft.com/office/drawing/2014/main" id="{061F4869-7FEB-574C-8065-25AB128044A8}"/>
              </a:ext>
            </a:extLst>
          </p:cNvPr>
          <p:cNvSpPr/>
          <p:nvPr/>
        </p:nvSpPr>
        <p:spPr>
          <a:xfrm>
            <a:off x="2733045" y="447813"/>
            <a:ext cx="7083734" cy="923330"/>
          </a:xfrm>
          <a:prstGeom prst="rect">
            <a:avLst/>
          </a:prstGeom>
          <a:noFill/>
        </p:spPr>
        <p:txBody>
          <a:bodyPr wrap="none" lIns="91440" tIns="45720" rIns="91440" bIns="45720">
            <a:spAutoFit/>
          </a:bodyPr>
          <a:lstStyle/>
          <a:p>
            <a:pPr algn="ctr"/>
            <a:r>
              <a:rPr lang="en-US" sz="5400" b="1" cap="none" spc="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rPr>
              <a:t>You Saved the World!</a:t>
            </a:r>
          </a:p>
        </p:txBody>
      </p:sp>
    </p:spTree>
    <p:extLst>
      <p:ext uri="{BB962C8B-B14F-4D97-AF65-F5344CB8AC3E}">
        <p14:creationId xmlns:p14="http://schemas.microsoft.com/office/powerpoint/2010/main" val="935238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D1FF8-459B-3644-880B-E9A35F0E864D}"/>
              </a:ext>
            </a:extLst>
          </p:cNvPr>
          <p:cNvSpPr>
            <a:spLocks noGrp="1"/>
          </p:cNvSpPr>
          <p:nvPr>
            <p:ph type="title"/>
          </p:nvPr>
        </p:nvSpPr>
        <p:spPr/>
        <p:txBody>
          <a:bodyPr/>
          <a:lstStyle/>
          <a:p>
            <a:r>
              <a:rPr lang="en-US" b="1" dirty="0"/>
              <a:t>Collect formative evidence:</a:t>
            </a:r>
            <a:br>
              <a:rPr lang="en-US" dirty="0"/>
            </a:br>
            <a:endParaRPr lang="en-US" dirty="0"/>
          </a:p>
        </p:txBody>
      </p:sp>
      <p:sp>
        <p:nvSpPr>
          <p:cNvPr id="3" name="Content Placeholder 2">
            <a:extLst>
              <a:ext uri="{FF2B5EF4-FFF2-40B4-BE49-F238E27FC236}">
                <a16:creationId xmlns:a16="http://schemas.microsoft.com/office/drawing/2014/main" id="{33A18B0A-6669-3142-8578-186CAD21CC83}"/>
              </a:ext>
            </a:extLst>
          </p:cNvPr>
          <p:cNvSpPr>
            <a:spLocks noGrp="1"/>
          </p:cNvSpPr>
          <p:nvPr>
            <p:ph idx="1"/>
          </p:nvPr>
        </p:nvSpPr>
        <p:spPr>
          <a:xfrm>
            <a:off x="1251678" y="1550506"/>
            <a:ext cx="10178322" cy="5128590"/>
          </a:xfrm>
        </p:spPr>
        <p:txBody>
          <a:bodyPr>
            <a:noAutofit/>
          </a:bodyPr>
          <a:lstStyle/>
          <a:p>
            <a:pPr marL="0" indent="0" algn="ctr">
              <a:buNone/>
            </a:pPr>
            <a:r>
              <a:rPr lang="en-US" sz="4500" b="1" u="sng" dirty="0"/>
              <a:t>Your Ticket-Out-The-Door</a:t>
            </a:r>
            <a:endParaRPr lang="en-US" sz="4500" u="sng" dirty="0"/>
          </a:p>
          <a:p>
            <a:pPr marL="0" lvl="0" indent="0">
              <a:buNone/>
            </a:pPr>
            <a:r>
              <a:rPr lang="en-US" sz="4500" dirty="0"/>
              <a:t>Please write:</a:t>
            </a:r>
          </a:p>
          <a:p>
            <a:pPr marL="0" lvl="0" indent="0">
              <a:buNone/>
            </a:pPr>
            <a:r>
              <a:rPr lang="en-US" sz="4500" dirty="0"/>
              <a:t>2 things you learned &amp; 1 thing you still need help with</a:t>
            </a:r>
          </a:p>
        </p:txBody>
      </p:sp>
    </p:spTree>
    <p:extLst>
      <p:ext uri="{BB962C8B-B14F-4D97-AF65-F5344CB8AC3E}">
        <p14:creationId xmlns:p14="http://schemas.microsoft.com/office/powerpoint/2010/main" val="1456049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E0439-9CC6-B44A-A935-FEF2CA2BD3C0}"/>
              </a:ext>
            </a:extLst>
          </p:cNvPr>
          <p:cNvSpPr>
            <a:spLocks noGrp="1"/>
          </p:cNvSpPr>
          <p:nvPr>
            <p:ph type="title"/>
          </p:nvPr>
        </p:nvSpPr>
        <p:spPr/>
        <p:txBody>
          <a:bodyPr/>
          <a:lstStyle/>
          <a:p>
            <a:r>
              <a:rPr lang="en-US" dirty="0"/>
              <a:t>Model – Cipher Puzzle</a:t>
            </a:r>
          </a:p>
        </p:txBody>
      </p:sp>
      <p:sp>
        <p:nvSpPr>
          <p:cNvPr id="3" name="Content Placeholder 2">
            <a:extLst>
              <a:ext uri="{FF2B5EF4-FFF2-40B4-BE49-F238E27FC236}">
                <a16:creationId xmlns:a16="http://schemas.microsoft.com/office/drawing/2014/main" id="{99C577E7-87F4-A74B-A0AD-F4357DA1D5D7}"/>
              </a:ext>
            </a:extLst>
          </p:cNvPr>
          <p:cNvSpPr>
            <a:spLocks noGrp="1"/>
          </p:cNvSpPr>
          <p:nvPr>
            <p:ph idx="1"/>
          </p:nvPr>
        </p:nvSpPr>
        <p:spPr>
          <a:xfrm>
            <a:off x="1251678" y="1610140"/>
            <a:ext cx="10178322" cy="3593591"/>
          </a:xfrm>
        </p:spPr>
        <p:txBody>
          <a:bodyPr/>
          <a:lstStyle/>
          <a:p>
            <a:pPr marL="0" indent="0" algn="ctr">
              <a:buNone/>
            </a:pPr>
            <a:r>
              <a:rPr lang="en-US" sz="3100" i="1" dirty="0"/>
              <a:t>Numbers can be used as a numerical/visual/symbol representation.  For example A = 1</a:t>
            </a:r>
          </a:p>
          <a:p>
            <a:pPr marL="0" indent="0">
              <a:buNone/>
            </a:pPr>
            <a:endParaRPr lang="en-US" sz="3100" dirty="0"/>
          </a:p>
          <a:p>
            <a:pPr marL="0" indent="0" algn="ctr">
              <a:buNone/>
            </a:pPr>
            <a:r>
              <a:rPr lang="en-US" dirty="0"/>
              <a:t> </a:t>
            </a:r>
          </a:p>
        </p:txBody>
      </p:sp>
      <p:sp>
        <p:nvSpPr>
          <p:cNvPr id="4" name="TextBox 3">
            <a:extLst>
              <a:ext uri="{FF2B5EF4-FFF2-40B4-BE49-F238E27FC236}">
                <a16:creationId xmlns:a16="http://schemas.microsoft.com/office/drawing/2014/main" id="{074EFF2A-66F6-EC40-901E-84D4D0136DEB}"/>
              </a:ext>
            </a:extLst>
          </p:cNvPr>
          <p:cNvSpPr txBox="1"/>
          <p:nvPr/>
        </p:nvSpPr>
        <p:spPr>
          <a:xfrm>
            <a:off x="1033670" y="3081130"/>
            <a:ext cx="11549269" cy="800219"/>
          </a:xfrm>
          <a:prstGeom prst="rect">
            <a:avLst/>
          </a:prstGeom>
          <a:noFill/>
        </p:spPr>
        <p:txBody>
          <a:bodyPr wrap="square" rtlCol="0">
            <a:spAutoFit/>
          </a:bodyPr>
          <a:lstStyle/>
          <a:p>
            <a:r>
              <a:rPr lang="en-US" sz="2800" dirty="0"/>
              <a:t>A  B  C  D  E  F  G  H  I  J  K  L  M  N  O  P  Q  R  S  T  U  V  W  X  Y  Z</a:t>
            </a:r>
          </a:p>
          <a:p>
            <a:endParaRPr lang="en-US" dirty="0"/>
          </a:p>
        </p:txBody>
      </p:sp>
    </p:spTree>
    <p:extLst>
      <p:ext uri="{BB962C8B-B14F-4D97-AF65-F5344CB8AC3E}">
        <p14:creationId xmlns:p14="http://schemas.microsoft.com/office/powerpoint/2010/main" val="2774160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E0439-9CC6-B44A-A935-FEF2CA2BD3C0}"/>
              </a:ext>
            </a:extLst>
          </p:cNvPr>
          <p:cNvSpPr>
            <a:spLocks noGrp="1"/>
          </p:cNvSpPr>
          <p:nvPr>
            <p:ph type="title"/>
          </p:nvPr>
        </p:nvSpPr>
        <p:spPr/>
        <p:txBody>
          <a:bodyPr/>
          <a:lstStyle/>
          <a:p>
            <a:r>
              <a:rPr lang="en-US" dirty="0"/>
              <a:t>Model – Cipher Puzzle</a:t>
            </a:r>
          </a:p>
        </p:txBody>
      </p:sp>
      <p:sp>
        <p:nvSpPr>
          <p:cNvPr id="3" name="Content Placeholder 2">
            <a:extLst>
              <a:ext uri="{FF2B5EF4-FFF2-40B4-BE49-F238E27FC236}">
                <a16:creationId xmlns:a16="http://schemas.microsoft.com/office/drawing/2014/main" id="{99C577E7-87F4-A74B-A0AD-F4357DA1D5D7}"/>
              </a:ext>
            </a:extLst>
          </p:cNvPr>
          <p:cNvSpPr>
            <a:spLocks noGrp="1"/>
          </p:cNvSpPr>
          <p:nvPr>
            <p:ph idx="1"/>
          </p:nvPr>
        </p:nvSpPr>
        <p:spPr>
          <a:xfrm>
            <a:off x="1251678" y="1610140"/>
            <a:ext cx="10178322" cy="3593591"/>
          </a:xfrm>
        </p:spPr>
        <p:txBody>
          <a:bodyPr/>
          <a:lstStyle/>
          <a:p>
            <a:pPr marL="0" indent="0" algn="ctr">
              <a:buNone/>
            </a:pPr>
            <a:r>
              <a:rPr lang="en-US" sz="3100" i="1" dirty="0"/>
              <a:t>Numbers can be used as a numerical/visual/symbol representation.  For example A = 1</a:t>
            </a:r>
          </a:p>
          <a:p>
            <a:pPr marL="0" indent="0">
              <a:buNone/>
            </a:pPr>
            <a:endParaRPr lang="en-US" sz="3100" dirty="0"/>
          </a:p>
          <a:p>
            <a:pPr marL="0" indent="0" algn="ctr">
              <a:buNone/>
            </a:pPr>
            <a:r>
              <a:rPr lang="en-US" dirty="0"/>
              <a:t> </a:t>
            </a:r>
          </a:p>
        </p:txBody>
      </p:sp>
      <p:sp>
        <p:nvSpPr>
          <p:cNvPr id="4" name="TextBox 3">
            <a:extLst>
              <a:ext uri="{FF2B5EF4-FFF2-40B4-BE49-F238E27FC236}">
                <a16:creationId xmlns:a16="http://schemas.microsoft.com/office/drawing/2014/main" id="{074EFF2A-66F6-EC40-901E-84D4D0136DEB}"/>
              </a:ext>
            </a:extLst>
          </p:cNvPr>
          <p:cNvSpPr txBox="1"/>
          <p:nvPr/>
        </p:nvSpPr>
        <p:spPr>
          <a:xfrm>
            <a:off x="1033670" y="3081130"/>
            <a:ext cx="11549269" cy="1231106"/>
          </a:xfrm>
          <a:prstGeom prst="rect">
            <a:avLst/>
          </a:prstGeom>
          <a:noFill/>
        </p:spPr>
        <p:txBody>
          <a:bodyPr wrap="square" rtlCol="0">
            <a:spAutoFit/>
          </a:bodyPr>
          <a:lstStyle/>
          <a:p>
            <a:r>
              <a:rPr lang="en-US" sz="2800" dirty="0"/>
              <a:t>A  B  C  D  E  F  G  H  I  J  K  L  M  N  O  P  Q  R  S  T  U  V  W  X  Y  Z</a:t>
            </a:r>
          </a:p>
          <a:p>
            <a:r>
              <a:rPr lang="en-US" sz="2500" dirty="0"/>
              <a:t>1   2    3   4   5  6   7   8  9 10 11 12 13 14  15 16  17 18 19 20 21 22 23 24  25 26</a:t>
            </a:r>
          </a:p>
          <a:p>
            <a:endParaRPr lang="en-US" dirty="0"/>
          </a:p>
        </p:txBody>
      </p:sp>
    </p:spTree>
    <p:extLst>
      <p:ext uri="{BB962C8B-B14F-4D97-AF65-F5344CB8AC3E}">
        <p14:creationId xmlns:p14="http://schemas.microsoft.com/office/powerpoint/2010/main" val="1852464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92AB8-00C4-464A-A814-13C32BBC7B39}"/>
              </a:ext>
            </a:extLst>
          </p:cNvPr>
          <p:cNvSpPr>
            <a:spLocks noGrp="1"/>
          </p:cNvSpPr>
          <p:nvPr>
            <p:ph type="title"/>
          </p:nvPr>
        </p:nvSpPr>
        <p:spPr/>
        <p:txBody>
          <a:bodyPr/>
          <a:lstStyle/>
          <a:p>
            <a:r>
              <a:rPr lang="en-US" dirty="0"/>
              <a:t>Guided Practice – Try the Cipher</a:t>
            </a:r>
          </a:p>
        </p:txBody>
      </p:sp>
      <p:sp>
        <p:nvSpPr>
          <p:cNvPr id="3" name="Content Placeholder 2">
            <a:extLst>
              <a:ext uri="{FF2B5EF4-FFF2-40B4-BE49-F238E27FC236}">
                <a16:creationId xmlns:a16="http://schemas.microsoft.com/office/drawing/2014/main" id="{23131ED0-A7D0-F14D-B368-3DCC0005FE1C}"/>
              </a:ext>
            </a:extLst>
          </p:cNvPr>
          <p:cNvSpPr>
            <a:spLocks noGrp="1"/>
          </p:cNvSpPr>
          <p:nvPr>
            <p:ph idx="1"/>
          </p:nvPr>
        </p:nvSpPr>
        <p:spPr>
          <a:xfrm>
            <a:off x="974035" y="1649897"/>
            <a:ext cx="11052313" cy="4253946"/>
          </a:xfrm>
        </p:spPr>
        <p:txBody>
          <a:bodyPr>
            <a:normAutofit fontScale="92500"/>
          </a:bodyPr>
          <a:lstStyle/>
          <a:p>
            <a:pPr marL="0" indent="0">
              <a:buNone/>
            </a:pPr>
            <a:r>
              <a:rPr lang="en-US" sz="3800" dirty="0"/>
              <a:t>Francis Bacon has been attributed with the discovery of the scientific method.  What is a quote is also attributed to him:</a:t>
            </a:r>
          </a:p>
          <a:p>
            <a:pPr marL="0" indent="0">
              <a:buNone/>
            </a:pPr>
            <a:endParaRPr lang="en-US" dirty="0"/>
          </a:p>
          <a:p>
            <a:pPr marL="0" indent="0">
              <a:buNone/>
            </a:pPr>
            <a:r>
              <a:rPr lang="en-US" dirty="0"/>
              <a:t>             ___   ___   ___   ___		___     ___     ___     ___    ___   ___   ___   ___   ___</a:t>
            </a:r>
          </a:p>
          <a:p>
            <a:pPr marL="0" indent="0">
              <a:buNone/>
            </a:pPr>
            <a:r>
              <a:rPr lang="en-US" sz="4500" dirty="0"/>
              <a:t>      23 9 20 8		11 14 15 23 12  5  4  7 5</a:t>
            </a:r>
            <a:r>
              <a:rPr lang="en-US" sz="4800" dirty="0"/>
              <a:t> </a:t>
            </a:r>
          </a:p>
          <a:p>
            <a:pPr marL="0" indent="0">
              <a:buNone/>
            </a:pPr>
            <a:r>
              <a:rPr lang="en-US" dirty="0"/>
              <a:t>  ___    ___    ___    ___ 	  ___ 		___      ___     ___      ___      ___ 	</a:t>
            </a:r>
          </a:p>
          <a:p>
            <a:pPr marL="0" indent="0">
              <a:buNone/>
            </a:pPr>
            <a:r>
              <a:rPr lang="en-US" sz="4500" dirty="0"/>
              <a:t> 3  15 13  5 19		16 15  23  5  18</a:t>
            </a:r>
          </a:p>
        </p:txBody>
      </p:sp>
    </p:spTree>
    <p:extLst>
      <p:ext uri="{BB962C8B-B14F-4D97-AF65-F5344CB8AC3E}">
        <p14:creationId xmlns:p14="http://schemas.microsoft.com/office/powerpoint/2010/main" val="1290321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92AB8-00C4-464A-A814-13C32BBC7B39}"/>
              </a:ext>
            </a:extLst>
          </p:cNvPr>
          <p:cNvSpPr>
            <a:spLocks noGrp="1"/>
          </p:cNvSpPr>
          <p:nvPr>
            <p:ph type="title"/>
          </p:nvPr>
        </p:nvSpPr>
        <p:spPr/>
        <p:txBody>
          <a:bodyPr/>
          <a:lstStyle/>
          <a:p>
            <a:r>
              <a:rPr lang="en-US" dirty="0"/>
              <a:t>Guided Practice – Try the Cipher</a:t>
            </a:r>
          </a:p>
        </p:txBody>
      </p:sp>
      <p:sp>
        <p:nvSpPr>
          <p:cNvPr id="3" name="Content Placeholder 2">
            <a:extLst>
              <a:ext uri="{FF2B5EF4-FFF2-40B4-BE49-F238E27FC236}">
                <a16:creationId xmlns:a16="http://schemas.microsoft.com/office/drawing/2014/main" id="{23131ED0-A7D0-F14D-B368-3DCC0005FE1C}"/>
              </a:ext>
            </a:extLst>
          </p:cNvPr>
          <p:cNvSpPr>
            <a:spLocks noGrp="1"/>
          </p:cNvSpPr>
          <p:nvPr>
            <p:ph idx="1"/>
          </p:nvPr>
        </p:nvSpPr>
        <p:spPr>
          <a:xfrm>
            <a:off x="883930" y="1699231"/>
            <a:ext cx="10913818" cy="4253946"/>
          </a:xfrm>
        </p:spPr>
        <p:txBody>
          <a:bodyPr>
            <a:normAutofit/>
          </a:bodyPr>
          <a:lstStyle/>
          <a:p>
            <a:pPr marL="0" indent="0">
              <a:buNone/>
            </a:pPr>
            <a:r>
              <a:rPr lang="en-US" sz="3500" dirty="0"/>
              <a:t>Francis Bacon has been attributed with the discovery of the scientific method.  What is a quote is attributed to him</a:t>
            </a:r>
            <a:r>
              <a:rPr lang="en-US" dirty="0"/>
              <a:t>:</a:t>
            </a:r>
          </a:p>
          <a:p>
            <a:pPr marL="0" indent="0">
              <a:buNone/>
            </a:pPr>
            <a:endParaRPr lang="en-US" dirty="0"/>
          </a:p>
          <a:p>
            <a:pPr marL="0" indent="0">
              <a:buNone/>
            </a:pPr>
            <a:r>
              <a:rPr lang="en-US" dirty="0"/>
              <a:t>___   ___   ___   ___			___     ___     ___     ___    ___   ___   ___   ___   ___</a:t>
            </a:r>
          </a:p>
          <a:p>
            <a:pPr marL="0" indent="0">
              <a:buNone/>
            </a:pPr>
            <a:r>
              <a:rPr lang="en-US" sz="4500" dirty="0"/>
              <a:t>23 9 20 8			11 14 15 23 12  5  4  7 5</a:t>
            </a:r>
            <a:r>
              <a:rPr lang="en-US" sz="4800" dirty="0"/>
              <a:t> </a:t>
            </a:r>
          </a:p>
          <a:p>
            <a:pPr marL="0" indent="0">
              <a:buNone/>
            </a:pPr>
            <a:r>
              <a:rPr lang="en-US" dirty="0"/>
              <a:t>___    ___    ___    ___ 	 ___ 		___      ___     ___       ___        ___ 	</a:t>
            </a:r>
          </a:p>
          <a:p>
            <a:pPr marL="0" indent="0">
              <a:buNone/>
            </a:pPr>
            <a:r>
              <a:rPr lang="en-US" sz="4500" dirty="0"/>
              <a:t>3  15 13  5 19		16 15  23  5   18</a:t>
            </a:r>
          </a:p>
        </p:txBody>
      </p:sp>
      <p:sp>
        <p:nvSpPr>
          <p:cNvPr id="4" name="TextBox 3">
            <a:extLst>
              <a:ext uri="{FF2B5EF4-FFF2-40B4-BE49-F238E27FC236}">
                <a16:creationId xmlns:a16="http://schemas.microsoft.com/office/drawing/2014/main" id="{A5A310F5-7630-C944-A3AB-387AB346CA5F}"/>
              </a:ext>
            </a:extLst>
          </p:cNvPr>
          <p:cNvSpPr txBox="1"/>
          <p:nvPr/>
        </p:nvSpPr>
        <p:spPr>
          <a:xfrm>
            <a:off x="873992" y="3041374"/>
            <a:ext cx="2902879" cy="784830"/>
          </a:xfrm>
          <a:prstGeom prst="rect">
            <a:avLst/>
          </a:prstGeom>
          <a:noFill/>
        </p:spPr>
        <p:txBody>
          <a:bodyPr wrap="square" rtlCol="0">
            <a:spAutoFit/>
          </a:bodyPr>
          <a:lstStyle/>
          <a:p>
            <a:r>
              <a:rPr lang="en-US" sz="4500" b="1" dirty="0"/>
              <a:t>W I   T H</a:t>
            </a:r>
          </a:p>
        </p:txBody>
      </p:sp>
      <p:sp>
        <p:nvSpPr>
          <p:cNvPr id="5" name="TextBox 4">
            <a:extLst>
              <a:ext uri="{FF2B5EF4-FFF2-40B4-BE49-F238E27FC236}">
                <a16:creationId xmlns:a16="http://schemas.microsoft.com/office/drawing/2014/main" id="{7DFBFF63-C132-224C-8BAA-87252F44785B}"/>
              </a:ext>
            </a:extLst>
          </p:cNvPr>
          <p:cNvSpPr txBox="1"/>
          <p:nvPr/>
        </p:nvSpPr>
        <p:spPr>
          <a:xfrm>
            <a:off x="5247861" y="3041374"/>
            <a:ext cx="6539947" cy="784830"/>
          </a:xfrm>
          <a:prstGeom prst="rect">
            <a:avLst/>
          </a:prstGeom>
          <a:noFill/>
        </p:spPr>
        <p:txBody>
          <a:bodyPr wrap="square" rtlCol="0">
            <a:spAutoFit/>
          </a:bodyPr>
          <a:lstStyle/>
          <a:p>
            <a:r>
              <a:rPr lang="en-US" sz="4500" b="1" dirty="0"/>
              <a:t> K  N O  W  L  E  D G E</a:t>
            </a:r>
          </a:p>
        </p:txBody>
      </p:sp>
      <p:sp>
        <p:nvSpPr>
          <p:cNvPr id="6" name="TextBox 5">
            <a:extLst>
              <a:ext uri="{FF2B5EF4-FFF2-40B4-BE49-F238E27FC236}">
                <a16:creationId xmlns:a16="http://schemas.microsoft.com/office/drawing/2014/main" id="{8B749416-4565-884E-A131-C83286B97EDE}"/>
              </a:ext>
            </a:extLst>
          </p:cNvPr>
          <p:cNvSpPr txBox="1"/>
          <p:nvPr/>
        </p:nvSpPr>
        <p:spPr>
          <a:xfrm>
            <a:off x="820982" y="4452731"/>
            <a:ext cx="3711262" cy="784830"/>
          </a:xfrm>
          <a:prstGeom prst="rect">
            <a:avLst/>
          </a:prstGeom>
          <a:noFill/>
        </p:spPr>
        <p:txBody>
          <a:bodyPr wrap="square" rtlCol="0">
            <a:spAutoFit/>
          </a:bodyPr>
          <a:lstStyle/>
          <a:p>
            <a:r>
              <a:rPr lang="en-US" sz="4500" b="1" dirty="0"/>
              <a:t> C O  M  E  S</a:t>
            </a:r>
          </a:p>
        </p:txBody>
      </p:sp>
      <p:sp>
        <p:nvSpPr>
          <p:cNvPr id="7" name="TextBox 6">
            <a:extLst>
              <a:ext uri="{FF2B5EF4-FFF2-40B4-BE49-F238E27FC236}">
                <a16:creationId xmlns:a16="http://schemas.microsoft.com/office/drawing/2014/main" id="{9648CE5F-71A2-3344-B803-CEBBB2342ADB}"/>
              </a:ext>
            </a:extLst>
          </p:cNvPr>
          <p:cNvSpPr txBox="1"/>
          <p:nvPr/>
        </p:nvSpPr>
        <p:spPr>
          <a:xfrm>
            <a:off x="5518877" y="4418124"/>
            <a:ext cx="4460010" cy="784830"/>
          </a:xfrm>
          <a:prstGeom prst="rect">
            <a:avLst/>
          </a:prstGeom>
          <a:noFill/>
        </p:spPr>
        <p:txBody>
          <a:bodyPr wrap="square" rtlCol="0">
            <a:spAutoFit/>
          </a:bodyPr>
          <a:lstStyle/>
          <a:p>
            <a:r>
              <a:rPr lang="en-US" sz="4500" b="1" dirty="0"/>
              <a:t>P   O   W  E    R</a:t>
            </a:r>
          </a:p>
        </p:txBody>
      </p:sp>
    </p:spTree>
    <p:extLst>
      <p:ext uri="{BB962C8B-B14F-4D97-AF65-F5344CB8AC3E}">
        <p14:creationId xmlns:p14="http://schemas.microsoft.com/office/powerpoint/2010/main" val="3362936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0EF87-98ED-084A-AD6E-52099B81AF3E}"/>
              </a:ext>
            </a:extLst>
          </p:cNvPr>
          <p:cNvSpPr>
            <a:spLocks noGrp="1"/>
          </p:cNvSpPr>
          <p:nvPr>
            <p:ph type="title"/>
          </p:nvPr>
        </p:nvSpPr>
        <p:spPr/>
        <p:txBody>
          <a:bodyPr/>
          <a:lstStyle/>
          <a:p>
            <a:r>
              <a:rPr lang="en-US" dirty="0"/>
              <a:t>Independent Practice</a:t>
            </a:r>
          </a:p>
        </p:txBody>
      </p:sp>
      <p:sp>
        <p:nvSpPr>
          <p:cNvPr id="3" name="Content Placeholder 2">
            <a:extLst>
              <a:ext uri="{FF2B5EF4-FFF2-40B4-BE49-F238E27FC236}">
                <a16:creationId xmlns:a16="http://schemas.microsoft.com/office/drawing/2014/main" id="{24E4FEC0-CDD2-004E-B5E9-EB906C9DB5DC}"/>
              </a:ext>
            </a:extLst>
          </p:cNvPr>
          <p:cNvSpPr>
            <a:spLocks noGrp="1"/>
          </p:cNvSpPr>
          <p:nvPr>
            <p:ph idx="1"/>
          </p:nvPr>
        </p:nvSpPr>
        <p:spPr>
          <a:xfrm>
            <a:off x="2285999" y="1431235"/>
            <a:ext cx="7832036" cy="5426765"/>
          </a:xfrm>
        </p:spPr>
        <p:txBody>
          <a:bodyPr>
            <a:normAutofit/>
          </a:bodyPr>
          <a:lstStyle/>
          <a:p>
            <a:pPr marL="0" indent="0">
              <a:buNone/>
            </a:pPr>
            <a:r>
              <a:rPr lang="en-US" sz="3100" b="1" dirty="0"/>
              <a:t>Attention Lab Corps Employees.  The Zombie infection that is sweeping though the state has reached our company doors.  We are in full lock down mode.  None of us will be able to escape unless we crack the 6 security protocols to overcome the lockdown.  Our lab doors will not open until we have gone through all the stages of the scientific method and cracked the puzzles at each station.  </a:t>
            </a:r>
            <a:endParaRPr lang="en-US" b="1" dirty="0"/>
          </a:p>
        </p:txBody>
      </p:sp>
    </p:spTree>
    <p:extLst>
      <p:ext uri="{BB962C8B-B14F-4D97-AF65-F5344CB8AC3E}">
        <p14:creationId xmlns:p14="http://schemas.microsoft.com/office/powerpoint/2010/main" val="3458383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FA31-55FA-7E45-A1B2-2F424829194F}"/>
              </a:ext>
            </a:extLst>
          </p:cNvPr>
          <p:cNvSpPr>
            <a:spLocks noGrp="1"/>
          </p:cNvSpPr>
          <p:nvPr>
            <p:ph type="title"/>
          </p:nvPr>
        </p:nvSpPr>
        <p:spPr/>
        <p:txBody>
          <a:bodyPr/>
          <a:lstStyle/>
          <a:p>
            <a:r>
              <a:rPr lang="en-US" dirty="0"/>
              <a:t>Puzzle Number 1 - Observation</a:t>
            </a:r>
          </a:p>
        </p:txBody>
      </p:sp>
      <p:sp>
        <p:nvSpPr>
          <p:cNvPr id="3" name="Content Placeholder 2">
            <a:extLst>
              <a:ext uri="{FF2B5EF4-FFF2-40B4-BE49-F238E27FC236}">
                <a16:creationId xmlns:a16="http://schemas.microsoft.com/office/drawing/2014/main" id="{BA5F9229-F185-0445-B3C5-3E7D4DE167EE}"/>
              </a:ext>
            </a:extLst>
          </p:cNvPr>
          <p:cNvSpPr>
            <a:spLocks noGrp="1"/>
          </p:cNvSpPr>
          <p:nvPr>
            <p:ph idx="1"/>
          </p:nvPr>
        </p:nvSpPr>
        <p:spPr>
          <a:xfrm>
            <a:off x="1251678" y="1490871"/>
            <a:ext cx="10178322" cy="5108712"/>
          </a:xfrm>
        </p:spPr>
        <p:txBody>
          <a:bodyPr>
            <a:normAutofit fontScale="85000" lnSpcReduction="20000"/>
          </a:bodyPr>
          <a:lstStyle/>
          <a:p>
            <a:r>
              <a:rPr lang="en-US" sz="3600" dirty="0"/>
              <a:t>Science uses the systematic approach of the scientific method to logically gather empirical evidence.  This empirical evidence is gathered as data.  Data are collected by observations or experimentation.  </a:t>
            </a:r>
          </a:p>
          <a:p>
            <a:endParaRPr lang="en-US" sz="3600" dirty="0"/>
          </a:p>
          <a:p>
            <a:r>
              <a:rPr lang="en-US" sz="3600" dirty="0"/>
              <a:t>For this puzzle your lab group must collect quantitative observations about the patters that are taking place.  When you have cracked the code, your answer must be written in the form of “</a:t>
            </a:r>
            <a:r>
              <a:rPr lang="en-US" sz="3600" i="1" dirty="0"/>
              <a:t>quantitative yellow, quantitative orange, quantitative green, quantitative red</a:t>
            </a:r>
            <a:r>
              <a:rPr lang="en-US" sz="3600" dirty="0"/>
              <a:t>.”  Leave no spaces in your google form answer. </a:t>
            </a:r>
          </a:p>
          <a:p>
            <a:endParaRPr lang="en-US" dirty="0"/>
          </a:p>
        </p:txBody>
      </p:sp>
    </p:spTree>
    <p:extLst>
      <p:ext uri="{BB962C8B-B14F-4D97-AF65-F5344CB8AC3E}">
        <p14:creationId xmlns:p14="http://schemas.microsoft.com/office/powerpoint/2010/main" val="2276752315"/>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{A85C663F-F722-C74F-A711-27A5BA3BDD61}tf10001071</Template>
  <TotalTime>859</TotalTime>
  <Words>1651</Words>
  <Application>Microsoft Macintosh PowerPoint</Application>
  <PresentationFormat>Widescreen</PresentationFormat>
  <Paragraphs>147</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Gill Sans MT</vt:lpstr>
      <vt:lpstr>Impact</vt:lpstr>
      <vt:lpstr>Badge</vt:lpstr>
      <vt:lpstr>Do Now: What does a scientist look like?  </vt:lpstr>
      <vt:lpstr>PowerPoint Presentation</vt:lpstr>
      <vt:lpstr>Zombie Escape Room </vt:lpstr>
      <vt:lpstr>Model – Cipher Puzzle</vt:lpstr>
      <vt:lpstr>Model – Cipher Puzzle</vt:lpstr>
      <vt:lpstr>Guided Practice – Try the Cipher</vt:lpstr>
      <vt:lpstr>Guided Practice – Try the Cipher</vt:lpstr>
      <vt:lpstr>Independent Practice</vt:lpstr>
      <vt:lpstr>Puzzle Number 1 - Observation</vt:lpstr>
      <vt:lpstr>PowerPoint Presentation</vt:lpstr>
      <vt:lpstr>Puzzle Number 2 - hypothesis</vt:lpstr>
      <vt:lpstr>PowerPoint Presentation</vt:lpstr>
      <vt:lpstr>Puzzle Number 3 – Data Collection</vt:lpstr>
      <vt:lpstr>PowerPoint Presentation</vt:lpstr>
      <vt:lpstr>PowerPoint Presentation</vt:lpstr>
      <vt:lpstr>Puzzle Number 4 – Representing data</vt:lpstr>
      <vt:lpstr>PowerPoint Presentation</vt:lpstr>
      <vt:lpstr>PowerPoint Presentation</vt:lpstr>
      <vt:lpstr>Keep Track of Your Answers</vt:lpstr>
      <vt:lpstr>Puzzle Number 5 – Analyzing </vt:lpstr>
      <vt:lpstr>PowerPoint Presentation</vt:lpstr>
      <vt:lpstr>Document 1 =    </vt:lpstr>
      <vt:lpstr>Document 2 =    </vt:lpstr>
      <vt:lpstr>Document 3 =    </vt:lpstr>
      <vt:lpstr>Document 4 =    </vt:lpstr>
      <vt:lpstr>Puzzle Number 6 – Experimenting </vt:lpstr>
      <vt:lpstr>PowerPoint Presentation</vt:lpstr>
      <vt:lpstr>Try Your Hand at Creating a Puzzle </vt:lpstr>
      <vt:lpstr>PowerPoint Presentation</vt:lpstr>
      <vt:lpstr>PowerPoint Presentation</vt:lpstr>
      <vt:lpstr>Collect formative evidence: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Zombie Escape Room </dc:title>
  <dc:creator>Steffanie Shoop</dc:creator>
  <cp:lastModifiedBy>Steffanie Shoop</cp:lastModifiedBy>
  <cp:revision>32</cp:revision>
  <cp:lastPrinted>2019-10-16T19:17:38Z</cp:lastPrinted>
  <dcterms:created xsi:type="dcterms:W3CDTF">2019-10-15T17:16:51Z</dcterms:created>
  <dcterms:modified xsi:type="dcterms:W3CDTF">2019-10-17T02:42:45Z</dcterms:modified>
</cp:coreProperties>
</file>